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6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78" r:id="rId3"/>
    <p:sldId id="280" r:id="rId4"/>
    <p:sldId id="264" r:id="rId5"/>
    <p:sldId id="281" r:id="rId6"/>
    <p:sldId id="282" r:id="rId7"/>
    <p:sldId id="283" r:id="rId8"/>
    <p:sldId id="284" r:id="rId9"/>
    <p:sldId id="279" r:id="rId10"/>
    <p:sldId id="285" r:id="rId11"/>
    <p:sldId id="286" r:id="rId12"/>
    <p:sldId id="287" r:id="rId13"/>
    <p:sldId id="288" r:id="rId14"/>
    <p:sldId id="289" r:id="rId15"/>
    <p:sldId id="294" r:id="rId16"/>
    <p:sldId id="295" r:id="rId17"/>
    <p:sldId id="290" r:id="rId18"/>
    <p:sldId id="296" r:id="rId19"/>
    <p:sldId id="291" r:id="rId20"/>
    <p:sldId id="292" r:id="rId21"/>
    <p:sldId id="293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6" r:id="rId30"/>
    <p:sldId id="304" r:id="rId31"/>
    <p:sldId id="305" r:id="rId32"/>
    <p:sldId id="323" r:id="rId33"/>
    <p:sldId id="307" r:id="rId34"/>
    <p:sldId id="308" r:id="rId35"/>
    <p:sldId id="309" r:id="rId36"/>
    <p:sldId id="310" r:id="rId37"/>
    <p:sldId id="318" r:id="rId38"/>
    <p:sldId id="311" r:id="rId39"/>
    <p:sldId id="319" r:id="rId40"/>
    <p:sldId id="320" r:id="rId41"/>
    <p:sldId id="321" r:id="rId42"/>
    <p:sldId id="312" r:id="rId43"/>
    <p:sldId id="313" r:id="rId44"/>
    <p:sldId id="314" r:id="rId45"/>
    <p:sldId id="315" r:id="rId46"/>
    <p:sldId id="316" r:id="rId47"/>
    <p:sldId id="322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6" autoAdjust="0"/>
    <p:restoredTop sz="92952" autoAdjust="0"/>
  </p:normalViewPr>
  <p:slideViewPr>
    <p:cSldViewPr snapToGrid="0">
      <p:cViewPr varScale="1">
        <p:scale>
          <a:sx n="56" d="100"/>
          <a:sy n="56" d="100"/>
        </p:scale>
        <p:origin x="89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/>
      <dgm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OVERVIEW</a:t>
          </a: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AFB425-BE0E-4AEB-B7F5-7CFEAEA49C85}">
      <dgm:prSet phldrT="[Text]"/>
      <dgm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 TRÌNH THEO PLVN</a:t>
          </a: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A6EF0AC-E1D5-4D41-8FC4-2279FDDC9D0D}">
      <dgm:prSet phldrT="[Text]"/>
      <dgm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CHI TIẾT TIÊU CHUẨN ĐÁNH GIÁ</a:t>
          </a: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555C46-1FB3-4B1F-9A4A-D48912D5F0A1}">
      <dgm:prSet phldrT="[Text]"/>
      <dgm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 KẾ HOẠCH QUẢN LÝ RỦI RO MT - XH 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39F0D8D-19D0-44A6-B151-D9F2E993E2C1}">
      <dgm:prSet phldrT="[Text]"/>
      <dgm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BÀI TẬP THỰC HÀNH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99EC85B0-D401-4439-93F9-547B6F151C66}" type="parTrans" cxnId="{0919639F-BCCD-4C87-9048-F3B3EC69D0C7}">
      <dgm:prSet/>
      <dgm:spPr/>
      <dgm:t>
        <a:bodyPr/>
        <a:lstStyle/>
        <a:p>
          <a:endParaRPr lang="en-US"/>
        </a:p>
      </dgm:t>
    </dgm:pt>
    <dgm:pt modelId="{492161C3-9E27-4EC8-A41A-0326175D5AEE}" type="sibTrans" cxnId="{0919639F-BCCD-4C87-9048-F3B3EC69D0C7}">
      <dgm:prSet/>
      <dgm:spPr/>
      <dgm:t>
        <a:bodyPr/>
        <a:lstStyle/>
        <a:p>
          <a:endParaRPr lang="en-US"/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5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5"/>
      <dgm:spPr/>
    </dgm:pt>
    <dgm:pt modelId="{15F3857A-42E3-499C-8797-FCEE58D94467}" type="pres">
      <dgm:prSet presAssocID="{53193B3F-C9E3-43DA-912F-8431F52F178A}" presName="dstNode" presStyleLbl="node1" presStyleIdx="0" presStyleCnt="5"/>
      <dgm:spPr/>
    </dgm:pt>
    <dgm:pt modelId="{9C17E404-3103-4E62-84E3-8C5348E3C726}" type="pres">
      <dgm:prSet presAssocID="{48707583-1D48-4870-B4C2-FFB3C9FCCBEE}" presName="text_1" presStyleLbl="node1" presStyleIdx="0" presStyleCnt="5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5"/>
      <dgm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5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5" custLinFactNeighborX="2317" custLinFactNeighborY="1175"/>
      <dgm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5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5"/>
      <dgm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5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5"/>
      <dgm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</a:ln>
        <a:effectLst/>
      </dgm:spPr>
    </dgm:pt>
    <dgm:pt modelId="{A512F5C2-4842-4A0A-8496-30CA362A5B3B}" type="pres">
      <dgm:prSet presAssocID="{F39F0D8D-19D0-44A6-B151-D9F2E993E2C1}" presName="text_5" presStyleLbl="node1" presStyleIdx="4" presStyleCnt="5">
        <dgm:presLayoutVars>
          <dgm:bulletEnabled val="1"/>
        </dgm:presLayoutVars>
      </dgm:prSet>
      <dgm:spPr/>
    </dgm:pt>
    <dgm:pt modelId="{83307BBE-E236-45B7-BCE1-F0141B4F520F}" type="pres">
      <dgm:prSet presAssocID="{F39F0D8D-19D0-44A6-B151-D9F2E993E2C1}" presName="accent_5" presStyleCnt="0"/>
      <dgm:spPr/>
    </dgm:pt>
    <dgm:pt modelId="{5D787EA0-F272-4D23-BD3B-9AF007075D88}" type="pres">
      <dgm:prSet presAssocID="{F39F0D8D-19D0-44A6-B151-D9F2E993E2C1}" presName="accentRepeatNode" presStyleLbl="solidFgAcc1" presStyleIdx="4" presStyleCnt="5"/>
      <dgm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2E3A6779-9B9B-46E7-9EE5-412D37951275}" type="presOf" srcId="{F39F0D8D-19D0-44A6-B151-D9F2E993E2C1}" destId="{A512F5C2-4842-4A0A-8496-30CA362A5B3B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0919639F-BCCD-4C87-9048-F3B3EC69D0C7}" srcId="{53193B3F-C9E3-43DA-912F-8431F52F178A}" destId="{F39F0D8D-19D0-44A6-B151-D9F2E993E2C1}" srcOrd="4" destOrd="0" parTransId="{99EC85B0-D401-4439-93F9-547B6F151C66}" sibTransId="{492161C3-9E27-4EC8-A41A-0326175D5AEE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  <dgm:cxn modelId="{3C8D22A8-F0EF-4713-A7C4-EB6CAA8FD471}" type="presParOf" srcId="{C0A817EA-A288-4052-8621-FBA6AA7E7E3A}" destId="{A512F5C2-4842-4A0A-8496-30CA362A5B3B}" srcOrd="9" destOrd="0" presId="urn:microsoft.com/office/officeart/2008/layout/VerticalCurvedList"/>
    <dgm:cxn modelId="{70BA9C9C-94EB-4234-A0B8-3A8214EE3EFC}" type="presParOf" srcId="{C0A817EA-A288-4052-8621-FBA6AA7E7E3A}" destId="{83307BBE-E236-45B7-BCE1-F0141B4F520F}" srcOrd="10" destOrd="0" presId="urn:microsoft.com/office/officeart/2008/layout/VerticalCurvedList"/>
    <dgm:cxn modelId="{2743A4B6-85C1-4889-BAE4-A1AC0C2192DA}" type="presParOf" srcId="{83307BBE-E236-45B7-BCE1-F0141B4F520F}" destId="{5D787EA0-F272-4D23-BD3B-9AF007075D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51" y="11854"/>
          <a:ext cx="4971111" cy="7776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Tiết kiệm nguồn tài nguyên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67118" y="11854"/>
          <a:ext cx="4971111" cy="7776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Phòng ngừa ô nhiễm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BCCE92D-D215-41B1-8574-D81AA1B5814B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Tăng hiệu suất sử dụng năng lượng, nước, NVL &amp; nguồn lực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Phòng ngừa ô nhiễm: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 lý vật liệu nguy hại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DD9488-F7AC-49E5-BA64-7BC254BC349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Kết hợp sản xuất sạch hơn</a:t>
          </a:r>
        </a:p>
      </dgm:t>
    </dgm:pt>
    <dgm:pt modelId="{8114A79C-78E0-480E-8A0A-61FB8FAAD9BA}" type="parTrans" cxnId="{F8C65DD9-5521-4C8F-988B-12BAF052A1AE}">
      <dgm:prSet/>
      <dgm:spPr/>
      <dgm:t>
        <a:bodyPr/>
        <a:lstStyle/>
        <a:p>
          <a:endParaRPr lang="en-US"/>
        </a:p>
      </dgm:t>
    </dgm:pt>
    <dgm:pt modelId="{73C8971C-5675-4A90-A413-C36073D5695A}" type="sibTrans" cxnId="{F8C65DD9-5521-4C8F-988B-12BAF052A1AE}">
      <dgm:prSet/>
      <dgm:spPr/>
      <dgm:t>
        <a:bodyPr/>
        <a:lstStyle/>
        <a:p>
          <a:endParaRPr lang="en-US"/>
        </a:p>
      </dgm:t>
    </dgm:pt>
    <dgm:pt modelId="{630ED651-8423-4945-A2DB-BEAE5F5B91E5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KNK: dung NLTT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ít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carbon,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nông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nghiệp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khai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thác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chăn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nuôi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bền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vữ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</a:t>
          </a:r>
        </a:p>
      </dgm:t>
    </dgm:pt>
    <dgm:pt modelId="{B8ECE1E5-FF8F-4660-AC32-048B74518C16}" type="parTrans" cxnId="{6F699EEE-BAE6-4B72-81C3-0A75C74E12DA}">
      <dgm:prSet/>
      <dgm:spPr/>
      <dgm:t>
        <a:bodyPr/>
        <a:lstStyle/>
        <a:p>
          <a:endParaRPr lang="en-US"/>
        </a:p>
      </dgm:t>
    </dgm:pt>
    <dgm:pt modelId="{C5E2C951-5437-4B3C-B386-00CAFB61FF23}" type="sibTrans" cxnId="{6F699EEE-BAE6-4B72-81C3-0A75C74E12DA}">
      <dgm:prSet/>
      <dgm:spPr/>
      <dgm:t>
        <a:bodyPr/>
        <a:lstStyle/>
        <a:p>
          <a:endParaRPr lang="en-US"/>
        </a:p>
      </dgm:t>
    </dgm:pt>
    <dgm:pt modelId="{FDD6B009-1DC4-494E-9CC1-3B01C55BFAC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 hoặc giảm nước tiêu thụ, bảo tồn nước</a:t>
          </a:r>
        </a:p>
      </dgm:t>
    </dgm:pt>
    <dgm:pt modelId="{E896F529-1CD4-43DD-BDDF-FD5724AD5355}" type="parTrans" cxnId="{12AECC60-55EA-49F7-A93D-81C7A334F23F}">
      <dgm:prSet/>
      <dgm:spPr/>
      <dgm:t>
        <a:bodyPr/>
        <a:lstStyle/>
        <a:p>
          <a:endParaRPr lang="en-US"/>
        </a:p>
      </dgm:t>
    </dgm:pt>
    <dgm:pt modelId="{69B4A58C-319B-44D6-9C58-1366ABC90899}" type="sibTrans" cxnId="{12AECC60-55EA-49F7-A93D-81C7A334F23F}">
      <dgm:prSet/>
      <dgm:spPr/>
      <dgm:t>
        <a:bodyPr/>
        <a:lstStyle/>
        <a:p>
          <a:endParaRPr lang="en-US"/>
        </a:p>
      </dgm:t>
    </dgm:pt>
    <dgm:pt modelId="{7339CBF6-9407-4C14-A4D0-6B2E477DAE21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Tránh/ giảm thiểu, kiểm soát chất thải ô nhiễm</a:t>
          </a:r>
        </a:p>
      </dgm:t>
    </dgm:pt>
    <dgm:pt modelId="{E321E12C-AA47-4C51-8334-686282E2F352}" type="parTrans" cxnId="{D756955D-51EF-4859-9A5F-DE4583D00329}">
      <dgm:prSet/>
      <dgm:spPr/>
      <dgm:t>
        <a:bodyPr/>
        <a:lstStyle/>
        <a:p>
          <a:endParaRPr lang="en-US"/>
        </a:p>
      </dgm:t>
    </dgm:pt>
    <dgm:pt modelId="{90816C96-BC1B-4D00-8DCE-FD6E2C7274CB}" type="sibTrans" cxnId="{D756955D-51EF-4859-9A5F-DE4583D00329}">
      <dgm:prSet/>
      <dgm:spPr/>
      <dgm:t>
        <a:bodyPr/>
        <a:lstStyle/>
        <a:p>
          <a:endParaRPr lang="en-US"/>
        </a:p>
      </dgm:t>
    </dgm:pt>
    <dgm:pt modelId="{E9A5C6B8-10DE-4709-80FD-C17AFA66FDAF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Đánh giá hiện trạng môi trường, khả năng tự phục hồi, sử dụng đất tương lai</a:t>
          </a:r>
        </a:p>
      </dgm:t>
    </dgm:pt>
    <dgm:pt modelId="{6368167E-E759-4D97-A328-01A832F7A8A2}" type="parTrans" cxnId="{987BAA5E-1118-4A30-A704-CBCFCE64A940}">
      <dgm:prSet/>
      <dgm:spPr/>
      <dgm:t>
        <a:bodyPr/>
        <a:lstStyle/>
        <a:p>
          <a:endParaRPr lang="en-US"/>
        </a:p>
      </dgm:t>
    </dgm:pt>
    <dgm:pt modelId="{2C511D99-35C4-4675-98C8-1A45B1D1C167}" type="sibTrans" cxnId="{987BAA5E-1118-4A30-A704-CBCFCE64A940}">
      <dgm:prSet/>
      <dgm:spPr/>
      <dgm:t>
        <a:bodyPr/>
        <a:lstStyle/>
        <a:p>
          <a:endParaRPr lang="en-US"/>
        </a:p>
      </dgm:t>
    </dgm:pt>
    <dgm:pt modelId="{543C8779-53D0-4DA9-B574-2C8E83068B66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Chất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sinh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chất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giảm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thiểu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phục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hồi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tái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sử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dụng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xử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lý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tiêu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hủy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than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thiện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môi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trường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	</a:t>
          </a:r>
        </a:p>
      </dgm:t>
    </dgm:pt>
    <dgm:pt modelId="{E69F6C84-9618-40F2-A373-C147A3EE39A4}" type="parTrans" cxnId="{0EE20385-00C6-486C-A927-C66B692B2916}">
      <dgm:prSet/>
      <dgm:spPr/>
      <dgm:t>
        <a:bodyPr/>
        <a:lstStyle/>
        <a:p>
          <a:endParaRPr lang="en-US"/>
        </a:p>
      </dgm:t>
    </dgm:pt>
    <dgm:pt modelId="{E1BCAF0B-C995-47BC-B50C-F099E2F0D0C1}" type="sibTrans" cxnId="{0EE20385-00C6-486C-A927-C66B692B2916}">
      <dgm:prSet/>
      <dgm:spPr/>
      <dgm:t>
        <a:bodyPr/>
        <a:lstStyle/>
        <a:p>
          <a:endParaRPr lang="en-US"/>
        </a:p>
      </dgm:t>
    </dgm:pt>
    <dgm:pt modelId="{59133645-85BF-4BD6-BD72-27C52290BF87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sử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thuốc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trừ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sâu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dịch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hại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tổng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sinh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vật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bệnh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tổng</a:t>
          </a:r>
          <a:r>
            <a:rPr lang="en-US" sz="2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endParaRPr lang="en-US" sz="20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A3539A3-75D1-478E-947C-AFABA3D4F42E}" type="parTrans" cxnId="{46700973-6EF5-4BC8-A943-CCF2BA130659}">
      <dgm:prSet/>
      <dgm:spPr/>
      <dgm:t>
        <a:bodyPr/>
        <a:lstStyle/>
        <a:p>
          <a:endParaRPr lang="en-US"/>
        </a:p>
      </dgm:t>
    </dgm:pt>
    <dgm:pt modelId="{20EC53DA-3A68-4940-9832-893001F3FC15}" type="sibTrans" cxnId="{46700973-6EF5-4BC8-A943-CCF2BA130659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2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47EF9405-0E7D-45CF-A881-203A795529F1}" type="presOf" srcId="{E9A5C6B8-10DE-4709-80FD-C17AFA66FDAF}" destId="{955B4FEA-EF82-4AD0-AC1D-208FB4A5E334}" srcOrd="0" destOrd="2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EFA46F21-DC7E-48F7-89C2-6CF0E421B3AC}" type="presOf" srcId="{8ADD9488-F7AC-49E5-BA64-7BC254BC349A}" destId="{1B41CBE9-944F-468A-90DE-0F5112804798}" srcOrd="0" destOrd="1" presId="urn:microsoft.com/office/officeart/2005/8/layout/hList1"/>
    <dgm:cxn modelId="{A9538323-840B-40B2-9948-B4C19173FE5B}" type="presOf" srcId="{59133645-85BF-4BD6-BD72-27C52290BF87}" destId="{955B4FEA-EF82-4AD0-AC1D-208FB4A5E334}" srcOrd="0" destOrd="5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D756955D-51EF-4859-9A5F-DE4583D00329}" srcId="{8CA5D5CB-7A30-4FAA-AE31-1DD69EF9EC57}" destId="{7339CBF6-9407-4C14-A4D0-6B2E477DAE21}" srcOrd="1" destOrd="0" parTransId="{E321E12C-AA47-4C51-8334-686282E2F352}" sibTransId="{90816C96-BC1B-4D00-8DCE-FD6E2C7274CB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987BAA5E-1118-4A30-A704-CBCFCE64A940}" srcId="{8CA5D5CB-7A30-4FAA-AE31-1DD69EF9EC57}" destId="{E9A5C6B8-10DE-4709-80FD-C17AFA66FDAF}" srcOrd="2" destOrd="0" parTransId="{6368167E-E759-4D97-A328-01A832F7A8A2}" sibTransId="{2C511D99-35C4-4675-98C8-1A45B1D1C167}"/>
    <dgm:cxn modelId="{12AECC60-55EA-49F7-A93D-81C7A334F23F}" srcId="{90C8350A-8943-4F43-B0C4-A69855C3F96F}" destId="{FDD6B009-1DC4-494E-9CC1-3B01C55BFACA}" srcOrd="3" destOrd="0" parTransId="{E896F529-1CD4-43DD-BDDF-FD5724AD5355}" sibTransId="{69B4A58C-319B-44D6-9C58-1366ABC90899}"/>
    <dgm:cxn modelId="{46079C4B-3ED7-47F8-9173-4A1EF68CB242}" type="presOf" srcId="{543C8779-53D0-4DA9-B574-2C8E83068B66}" destId="{955B4FEA-EF82-4AD0-AC1D-208FB4A5E334}" srcOrd="0" destOrd="3" presId="urn:microsoft.com/office/officeart/2005/8/layout/hList1"/>
    <dgm:cxn modelId="{46700973-6EF5-4BC8-A943-CCF2BA130659}" srcId="{8CA5D5CB-7A30-4FAA-AE31-1DD69EF9EC57}" destId="{59133645-85BF-4BD6-BD72-27C52290BF87}" srcOrd="5" destOrd="0" parTransId="{8A3539A3-75D1-478E-947C-AFABA3D4F42E}" sibTransId="{20EC53DA-3A68-4940-9832-893001F3FC15}"/>
    <dgm:cxn modelId="{E9E1B176-49CE-4243-8818-95C398EBF4FB}" type="presOf" srcId="{630ED651-8423-4945-A2DB-BEAE5F5B91E5}" destId="{1B41CBE9-944F-468A-90DE-0F5112804798}" srcOrd="0" destOrd="2" presId="urn:microsoft.com/office/officeart/2005/8/layout/hList1"/>
    <dgm:cxn modelId="{A0737177-340B-47B5-8E35-4B060AE17A78}" type="presOf" srcId="{ECCCE541-5CC9-4F13-997D-7D5FB16C982A}" destId="{955B4FEA-EF82-4AD0-AC1D-208FB4A5E334}" srcOrd="0" destOrd="4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0EE20385-00C6-486C-A927-C66B692B2916}" srcId="{8CA5D5CB-7A30-4FAA-AE31-1DD69EF9EC57}" destId="{543C8779-53D0-4DA9-B574-2C8E83068B66}" srcOrd="3" destOrd="0" parTransId="{E69F6C84-9618-40F2-A373-C147A3EE39A4}" sibTransId="{E1BCAF0B-C995-47BC-B50C-F099E2F0D0C1}"/>
    <dgm:cxn modelId="{C5DE138D-E49C-49C1-A8FF-C26F9EE567D1}" srcId="{0A97FE2C-6227-4031-8EA0-832E8AAC0304}" destId="{8CA5D5CB-7A30-4FAA-AE31-1DD69EF9EC57}" srcOrd="1" destOrd="0" parTransId="{90A9842D-A4D6-4444-909E-5DA1B5DF7095}" sibTransId="{2B09243B-927A-4581-9F1C-14198CB6A5CD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4" destOrd="0" parTransId="{510275F3-F834-4D91-9477-ECADB2EFB8D1}" sibTransId="{842F783F-C8C1-4F06-A9DB-8C2C55678840}"/>
    <dgm:cxn modelId="{79C1E5C8-6BD4-455C-A613-5970106A2D74}" type="presOf" srcId="{7339CBF6-9407-4C14-A4D0-6B2E477DAE21}" destId="{955B4FEA-EF82-4AD0-AC1D-208FB4A5E334}" srcOrd="0" destOrd="1" presId="urn:microsoft.com/office/officeart/2005/8/layout/hList1"/>
    <dgm:cxn modelId="{F8C65DD9-5521-4C8F-988B-12BAF052A1AE}" srcId="{90C8350A-8943-4F43-B0C4-A69855C3F96F}" destId="{8ADD9488-F7AC-49E5-BA64-7BC254BC349A}" srcOrd="1" destOrd="0" parTransId="{8114A79C-78E0-480E-8A0A-61FB8FAAD9BA}" sibTransId="{73C8971C-5675-4A90-A413-C36073D5695A}"/>
    <dgm:cxn modelId="{C640ADD9-15D2-49A8-B7E9-027FB6E7F0E5}" type="presOf" srcId="{FDD6B009-1DC4-494E-9CC1-3B01C55BFACA}" destId="{1B41CBE9-944F-468A-90DE-0F5112804798}" srcOrd="0" destOrd="3" presId="urn:microsoft.com/office/officeart/2005/8/layout/hList1"/>
    <dgm:cxn modelId="{6F699EEE-BAE6-4B72-81C3-0A75C74E12DA}" srcId="{90C8350A-8943-4F43-B0C4-A69855C3F96F}" destId="{630ED651-8423-4945-A2DB-BEAE5F5B91E5}" srcOrd="2" destOrd="0" parTransId="{B8ECE1E5-FF8F-4660-AC32-048B74518C16}" sibTransId="{C5E2C951-5437-4B3C-B386-00CAFB61FF23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59B325B9-0092-4EFA-9AF3-F6735BC521A5}" type="presParOf" srcId="{2B97C203-7FF9-4691-A639-1E2921DA5286}" destId="{33F941A3-A9AC-4680-9B5A-8C8CA28B7379}" srcOrd="2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Giới</a:t>
          </a: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thiệu</a:t>
          </a:r>
          <a:endParaRPr lang="en-US" sz="2200" b="1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endParaRPr lang="en-US" sz="2200" b="1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-7883" custLinFactNeighborY="-1223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4283" custLinFactNeighborY="-1223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áp</a:t>
          </a:r>
          <a:r>
            <a:rPr lang="en-US" sz="2200" b="1" i="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endParaRPr lang="en-US" sz="2200" b="1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-6961" custLinFactNeighborY="-1223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3748" custLinFactNeighborY="-1223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Giảm</a:t>
          </a:r>
          <a:r>
            <a:rPr lang="en-US" sz="2000" b="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thiểu</a:t>
          </a:r>
          <a:r>
            <a:rPr lang="en-US" sz="2000" b="0" dirty="0">
              <a:latin typeface="Cambria" panose="02040503050406030204" pitchFamily="18" charset="0"/>
              <a:ea typeface="Cambria" panose="02040503050406030204" pitchFamily="18" charset="0"/>
            </a:rPr>
            <a:t> &amp; </a:t>
          </a:r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khôi</a:t>
          </a:r>
          <a:r>
            <a:rPr lang="en-US" sz="2000" b="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phục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Chiến lược quản lý thích nghi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Tránh tác động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Giảm thiểu &amp; khôi phục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Chiến lược quản lý thích nghi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Tránh tác động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</a:t>
          </a: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áp</a:t>
          </a: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 custLinFactNeighborX="-40" custLinFactNeighborY="-4877"/>
      <dgm:spPr>
        <a:xfrm>
          <a:off x="1263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4532" custLinFactNeighborY="-246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2006" custLinFactNeighborY="-11168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 custLinFactNeighborX="-1025" custLinFactNeighborY="-16170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/>
      <dgm:spPr/>
      <dgm:t>
        <a:bodyPr/>
        <a:lstStyle/>
        <a:p>
          <a:r>
            <a:rPr lang="en-US"/>
            <a:t>Chính sách E&amp;S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/>
      <dgm:t>
        <a:bodyPr/>
        <a:lstStyle/>
        <a:p>
          <a:endParaRPr lang="en-US"/>
        </a:p>
      </dgm:t>
    </dgm:pt>
    <dgm:pt modelId="{605E8A74-2BEA-45F1-A6BD-0FD7F69D1C6D}">
      <dgm:prSet phldrT="[Text]"/>
      <dgm:spPr/>
      <dgm:t>
        <a:bodyPr/>
        <a:lstStyle/>
        <a:p>
          <a:r>
            <a:rPr lang="en-US"/>
            <a:t>Cam kết, vai trò &amp; trách nhiệm của Tổ chức tài chính đến PTBV </a:t>
          </a: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/>
      <dgm:spPr/>
      <dgm:t>
        <a:bodyPr/>
        <a:lstStyle/>
        <a:p>
          <a:r>
            <a:rPr lang="en-US" dirty="0" err="1"/>
            <a:t>Chính</a:t>
          </a:r>
          <a:r>
            <a:rPr lang="en-US" dirty="0"/>
            <a:t> </a:t>
          </a:r>
          <a:r>
            <a:rPr lang="en-US" dirty="0" err="1"/>
            <a:t>sách</a:t>
          </a:r>
          <a:r>
            <a:rPr lang="en-US" dirty="0"/>
            <a:t> </a:t>
          </a:r>
          <a:r>
            <a:rPr lang="en-US" dirty="0" err="1"/>
            <a:t>tiếp</a:t>
          </a:r>
          <a:r>
            <a:rPr lang="en-US" dirty="0"/>
            <a:t> </a:t>
          </a:r>
          <a:r>
            <a:rPr lang="en-US" dirty="0" err="1"/>
            <a:t>cận</a:t>
          </a:r>
          <a:r>
            <a:rPr lang="en-US" dirty="0"/>
            <a:t> </a:t>
          </a:r>
          <a:r>
            <a:rPr lang="en-US"/>
            <a:t>thông tin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/>
      <dgm:t>
        <a:bodyPr/>
        <a:lstStyle/>
        <a:p>
          <a:r>
            <a:rPr lang="en-US"/>
            <a:t>Cam kết tính minh bạch, quản trị </a:t>
          </a: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7978D6F6-501C-42DB-97D7-44B343124C75}">
      <dgm:prSet phldrT="[Text]"/>
      <dgm:spPr/>
      <dgm:t>
        <a:bodyPr/>
        <a:lstStyle/>
        <a:p>
          <a:r>
            <a:rPr lang="en-US"/>
            <a:t>Tiêu chuẩn hiệu suất</a:t>
          </a:r>
        </a:p>
      </dgm:t>
    </dgm:pt>
    <dgm:pt modelId="{959E2C39-2A0C-466D-8335-EBF1557DE6CF}" type="parTrans" cxnId="{64648C1F-6335-443B-B302-8D8100C06AE6}">
      <dgm:prSet/>
      <dgm:spPr/>
      <dgm:t>
        <a:bodyPr/>
        <a:lstStyle/>
        <a:p>
          <a:endParaRPr lang="en-US"/>
        </a:p>
      </dgm:t>
    </dgm:pt>
    <dgm:pt modelId="{33983E32-1A3C-4CD7-8593-86BF8AB33F15}" type="sibTrans" cxnId="{64648C1F-6335-443B-B302-8D8100C06AE6}">
      <dgm:prSet/>
      <dgm:spPr/>
      <dgm:t>
        <a:bodyPr/>
        <a:lstStyle/>
        <a:p>
          <a:endParaRPr lang="en-US"/>
        </a:p>
      </dgm:t>
    </dgm:pt>
    <dgm:pt modelId="{60A4CE7F-3E21-49B1-B9F9-805D65B383CC}">
      <dgm:prSet phldrT="[Text]"/>
      <dgm:spPr/>
      <dgm:t>
        <a:bodyPr/>
        <a:lstStyle/>
        <a:p>
          <a:r>
            <a:rPr lang="en-US"/>
            <a:t>Công khai thông tin của tổ chức (dv đầu tư &amp; tư vấn)</a:t>
          </a:r>
        </a:p>
      </dgm:t>
    </dgm:pt>
    <dgm:pt modelId="{7156DA48-96FF-4CDA-8B47-CB7B30224921}" type="parTrans" cxnId="{87200581-5D0A-4318-9432-1D938C503D2E}">
      <dgm:prSet/>
      <dgm:spPr/>
      <dgm:t>
        <a:bodyPr/>
        <a:lstStyle/>
        <a:p>
          <a:endParaRPr lang="en-US"/>
        </a:p>
      </dgm:t>
    </dgm:pt>
    <dgm:pt modelId="{8E89664A-E447-4F24-BB9D-1356377388F1}" type="sibTrans" cxnId="{87200581-5D0A-4318-9432-1D938C503D2E}">
      <dgm:prSet/>
      <dgm:spPr/>
      <dgm:t>
        <a:bodyPr/>
        <a:lstStyle/>
        <a:p>
          <a:endParaRPr lang="en-US"/>
        </a:p>
      </dgm:t>
    </dgm:pt>
    <dgm:pt modelId="{E0D447C4-6476-41FB-B43D-1C7DA8F47DA8}">
      <dgm:prSet/>
      <dgm:spPr/>
      <dgm:t>
        <a:bodyPr/>
        <a:lstStyle/>
        <a:p>
          <a:r>
            <a:rPr lang="en-US"/>
            <a:t>Hướng dẫn cách xđ rủi ro &amp; tác động</a:t>
          </a:r>
        </a:p>
      </dgm:t>
    </dgm:pt>
    <dgm:pt modelId="{E39430C0-DF46-4EBF-867A-5B931080B092}" type="parTrans" cxnId="{77F99CE4-A037-48FD-9A72-D57DEF6C6D9F}">
      <dgm:prSet/>
      <dgm:spPr/>
      <dgm:t>
        <a:bodyPr/>
        <a:lstStyle/>
        <a:p>
          <a:endParaRPr lang="en-US"/>
        </a:p>
      </dgm:t>
    </dgm:pt>
    <dgm:pt modelId="{E4DF35B3-8605-4586-98D5-2DB246513DB0}" type="sibTrans" cxnId="{77F99CE4-A037-48FD-9A72-D57DEF6C6D9F}">
      <dgm:prSet/>
      <dgm:spPr/>
      <dgm:t>
        <a:bodyPr/>
        <a:lstStyle/>
        <a:p>
          <a:endParaRPr lang="en-US"/>
        </a:p>
      </dgm:t>
    </dgm:pt>
    <dgm:pt modelId="{FDC57DC5-0DC3-41FA-9BB0-2AE228114E11}">
      <dgm:prSet/>
      <dgm:spPr/>
      <dgm:t>
        <a:bodyPr/>
        <a:lstStyle/>
        <a:p>
          <a:r>
            <a:rPr lang="en-US"/>
            <a:t>Tránh, giảm thiểu &amp; quản lý rủi ro</a:t>
          </a:r>
        </a:p>
      </dgm:t>
    </dgm:pt>
    <dgm:pt modelId="{EEB6B9B2-901C-40F9-86BD-1615BCF73616}" type="parTrans" cxnId="{0F90A71D-8322-42E1-953D-B726EDFD9CE7}">
      <dgm:prSet/>
      <dgm:spPr/>
      <dgm:t>
        <a:bodyPr/>
        <a:lstStyle/>
        <a:p>
          <a:endParaRPr lang="en-US"/>
        </a:p>
      </dgm:t>
    </dgm:pt>
    <dgm:pt modelId="{F3CC58EE-2EC0-461F-906C-6E889EC7028A}" type="sibTrans" cxnId="{0F90A71D-8322-42E1-953D-B726EDFD9CE7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3"/>
      <dgm:spPr/>
    </dgm:pt>
    <dgm:pt modelId="{C74A578C-0A9B-464E-9BE3-F384720A6927}" type="pres">
      <dgm:prSet presAssocID="{CB0248E0-AE8E-4513-8718-DABF29D13A45}" presName="childNode1" presStyleLbl="bgAcc1" presStyleIdx="0" presStyleCnt="3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3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2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3"/>
      <dgm:spPr/>
    </dgm:pt>
    <dgm:pt modelId="{ADDE4922-A0EF-46D2-AACF-C49D8A082D39}" type="pres">
      <dgm:prSet presAssocID="{F1D6079C-A149-456C-8764-E31A7B2B92BF}" presName="childNode2" presStyleLbl="bgAcc1" presStyleIdx="1" presStyleCnt="3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3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  <dgm:pt modelId="{15410C87-13CF-40F3-9606-9956F63ABF36}" type="pres">
      <dgm:prSet presAssocID="{94AB5FC1-840F-4EB0-A935-9294ACA83417}" presName="Name18" presStyleLbl="sibTrans2D1" presStyleIdx="1" presStyleCnt="2"/>
      <dgm:spPr/>
    </dgm:pt>
    <dgm:pt modelId="{641135F9-5668-4046-9143-BF63DC5296AC}" type="pres">
      <dgm:prSet presAssocID="{7978D6F6-501C-42DB-97D7-44B343124C75}" presName="composite1" presStyleCnt="0"/>
      <dgm:spPr/>
    </dgm:pt>
    <dgm:pt modelId="{D07A4F18-2A6D-4484-986D-1E0DC5AE953F}" type="pres">
      <dgm:prSet presAssocID="{7978D6F6-501C-42DB-97D7-44B343124C75}" presName="dummyNode1" presStyleLbl="node1" presStyleIdx="1" presStyleCnt="3"/>
      <dgm:spPr/>
    </dgm:pt>
    <dgm:pt modelId="{7F6568D4-5E26-4ACB-9F8B-F9B8EA0A3752}" type="pres">
      <dgm:prSet presAssocID="{7978D6F6-501C-42DB-97D7-44B343124C75}" presName="childNode1" presStyleLbl="bgAcc1" presStyleIdx="2" presStyleCnt="3">
        <dgm:presLayoutVars>
          <dgm:bulletEnabled val="1"/>
        </dgm:presLayoutVars>
      </dgm:prSet>
      <dgm:spPr/>
    </dgm:pt>
    <dgm:pt modelId="{143B93C5-6B2D-4FCF-8363-6086DEBDF65B}" type="pres">
      <dgm:prSet presAssocID="{7978D6F6-501C-42DB-97D7-44B343124C75}" presName="childNode1tx" presStyleLbl="bgAcc1" presStyleIdx="2" presStyleCnt="3">
        <dgm:presLayoutVars>
          <dgm:bulletEnabled val="1"/>
        </dgm:presLayoutVars>
      </dgm:prSet>
      <dgm:spPr/>
    </dgm:pt>
    <dgm:pt modelId="{41554B9C-3C4D-47F4-90B8-71C2453024BA}" type="pres">
      <dgm:prSet presAssocID="{7978D6F6-501C-42DB-97D7-44B343124C7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5D8382A8-4E7C-4B6A-9F64-872FF56BF6D1}" type="pres">
      <dgm:prSet presAssocID="{7978D6F6-501C-42DB-97D7-44B343124C75}" presName="connSite1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0F90A71D-8322-42E1-953D-B726EDFD9CE7}" srcId="{7978D6F6-501C-42DB-97D7-44B343124C75}" destId="{FDC57DC5-0DC3-41FA-9BB0-2AE228114E11}" srcOrd="1" destOrd="0" parTransId="{EEB6B9B2-901C-40F9-86BD-1615BCF73616}" sibTransId="{F3CC58EE-2EC0-461F-906C-6E889EC7028A}"/>
    <dgm:cxn modelId="{64648C1F-6335-443B-B302-8D8100C06AE6}" srcId="{56A41EBF-140A-4987-BBF7-C45129C0C8AD}" destId="{7978D6F6-501C-42DB-97D7-44B343124C75}" srcOrd="2" destOrd="0" parTransId="{959E2C39-2A0C-466D-8335-EBF1557DE6CF}" sibTransId="{33983E32-1A3C-4CD7-8593-86BF8AB33F15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2501FF64-5ADE-44B1-B8FE-60EDD5F88298}" type="presOf" srcId="{E0D447C4-6476-41FB-B43D-1C7DA8F47DA8}" destId="{7F6568D4-5E26-4ACB-9F8B-F9B8EA0A3752}" srcOrd="0" destOrd="0" presId="urn:microsoft.com/office/officeart/2005/8/layout/hProcess4"/>
    <dgm:cxn modelId="{573E2D49-0E4A-484C-BF3C-3BBA2FFDC444}" type="presOf" srcId="{FDC57DC5-0DC3-41FA-9BB0-2AE228114E11}" destId="{143B93C5-6B2D-4FCF-8363-6086DEBDF65B}" srcOrd="1" destOrd="1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DEF88352-C814-4155-912A-FC6EB2AEF094}" type="presOf" srcId="{E0D447C4-6476-41FB-B43D-1C7DA8F47DA8}" destId="{143B93C5-6B2D-4FCF-8363-6086DEBDF65B}" srcOrd="1" destOrd="0" presId="urn:microsoft.com/office/officeart/2005/8/layout/hProcess4"/>
    <dgm:cxn modelId="{192EE152-54C0-4F19-970E-9DBF45D43DF8}" type="presOf" srcId="{60A4CE7F-3E21-49B1-B9F9-805D65B383CC}" destId="{7BA203A4-2084-453D-9C8E-C33467726DED}" srcOrd="1" destOrd="1" presId="urn:microsoft.com/office/officeart/2005/8/layout/hProcess4"/>
    <dgm:cxn modelId="{B58B827A-1396-4BC9-9562-B949472A74ED}" type="presOf" srcId="{60A4CE7F-3E21-49B1-B9F9-805D65B383CC}" destId="{ADDE4922-A0EF-46D2-AACF-C49D8A082D39}" srcOrd="0" destOrd="1" presId="urn:microsoft.com/office/officeart/2005/8/layout/hProcess4"/>
    <dgm:cxn modelId="{87200581-5D0A-4318-9432-1D938C503D2E}" srcId="{F1D6079C-A149-456C-8764-E31A7B2B92BF}" destId="{60A4CE7F-3E21-49B1-B9F9-805D65B383CC}" srcOrd="1" destOrd="0" parTransId="{7156DA48-96FF-4CDA-8B47-CB7B30224921}" sibTransId="{8E89664A-E447-4F24-BB9D-1356377388F1}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8C6BF9A7-CA0C-4EE4-8612-A297FE6FE274}" type="presOf" srcId="{7978D6F6-501C-42DB-97D7-44B343124C75}" destId="{41554B9C-3C4D-47F4-90B8-71C2453024BA}" srcOrd="0" destOrd="0" presId="urn:microsoft.com/office/officeart/2005/8/layout/hProcess4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726915C9-FA6E-4193-B057-FDDA63170D93}" type="presOf" srcId="{FDC57DC5-0DC3-41FA-9BB0-2AE228114E11}" destId="{7F6568D4-5E26-4ACB-9F8B-F9B8EA0A3752}" srcOrd="0" destOrd="1" presId="urn:microsoft.com/office/officeart/2005/8/layout/hProcess4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432919D2-02E1-417B-AD4A-D43AEA192835}" type="presOf" srcId="{94AB5FC1-840F-4EB0-A935-9294ACA83417}" destId="{15410C87-13CF-40F3-9606-9956F63ABF36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77F99CE4-A037-48FD-9A72-D57DEF6C6D9F}" srcId="{7978D6F6-501C-42DB-97D7-44B343124C75}" destId="{E0D447C4-6476-41FB-B43D-1C7DA8F47DA8}" srcOrd="0" destOrd="0" parTransId="{E39430C0-DF46-4EBF-867A-5B931080B092}" sibTransId="{E4DF35B3-8605-4586-98D5-2DB246513DB0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  <dgm:cxn modelId="{5A640AC6-101A-47DF-BD18-059C782BCA3B}" type="presParOf" srcId="{78AAD9D1-7750-47D5-8974-BBCCDFCEE5BD}" destId="{15410C87-13CF-40F3-9606-9956F63ABF36}" srcOrd="3" destOrd="0" presId="urn:microsoft.com/office/officeart/2005/8/layout/hProcess4"/>
    <dgm:cxn modelId="{25D1456A-0CC8-490A-9620-3629E60D84CE}" type="presParOf" srcId="{78AAD9D1-7750-47D5-8974-BBCCDFCEE5BD}" destId="{641135F9-5668-4046-9143-BF63DC5296AC}" srcOrd="4" destOrd="0" presId="urn:microsoft.com/office/officeart/2005/8/layout/hProcess4"/>
    <dgm:cxn modelId="{6AC2FF50-0A1F-4EC3-93FE-5422EE520474}" type="presParOf" srcId="{641135F9-5668-4046-9143-BF63DC5296AC}" destId="{D07A4F18-2A6D-4484-986D-1E0DC5AE953F}" srcOrd="0" destOrd="0" presId="urn:microsoft.com/office/officeart/2005/8/layout/hProcess4"/>
    <dgm:cxn modelId="{267861FC-DBFB-4913-AA87-62D89B1A2F24}" type="presParOf" srcId="{641135F9-5668-4046-9143-BF63DC5296AC}" destId="{7F6568D4-5E26-4ACB-9F8B-F9B8EA0A3752}" srcOrd="1" destOrd="0" presId="urn:microsoft.com/office/officeart/2005/8/layout/hProcess4"/>
    <dgm:cxn modelId="{36057444-E8BF-4C0B-9527-958569ED687A}" type="presParOf" srcId="{641135F9-5668-4046-9143-BF63DC5296AC}" destId="{143B93C5-6B2D-4FCF-8363-6086DEBDF65B}" srcOrd="2" destOrd="0" presId="urn:microsoft.com/office/officeart/2005/8/layout/hProcess4"/>
    <dgm:cxn modelId="{62520066-898C-4EB9-97B5-63F72862A080}" type="presParOf" srcId="{641135F9-5668-4046-9143-BF63DC5296AC}" destId="{41554B9C-3C4D-47F4-90B8-71C2453024BA}" srcOrd="3" destOrd="0" presId="urn:microsoft.com/office/officeart/2005/8/layout/hProcess4"/>
    <dgm:cxn modelId="{3E1B27F9-F8C3-4367-9909-DABCFE7DB595}" type="presParOf" srcId="{641135F9-5668-4046-9143-BF63DC5296AC}" destId="{5D8382A8-4E7C-4B6A-9F64-872FF56BF6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D50CA-F929-4F7F-81F9-B55D683146A1}" type="doc">
      <dgm:prSet loTypeId="urn:microsoft.com/office/officeart/2005/8/layout/orgChart1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72FD244-7F66-4E0E-8B72-14DF4C7759E8}">
      <dgm:prSet phldrT="[Text]" custT="1"/>
      <dgm:spPr>
        <a:xfrm>
          <a:off x="3277767" y="1112053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3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 LUẬT VIỆT NAM</a:t>
          </a:r>
        </a:p>
      </dgm:t>
    </dgm:pt>
    <dgm:pt modelId="{1EB70B91-1FE9-44D1-B431-17F16C4BDEA4}" type="par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E9AC76D-A537-4D6E-834E-DBCC74EFD545}" type="sib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6175E47-DB1B-4C46-880D-781CFE5B7612}">
      <dgm:prSet phldrT="[Text]"/>
      <dgm:spPr>
        <a:xfrm>
          <a:off x="621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Luật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Bảo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vệ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Môi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trường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2020</a:t>
          </a:r>
        </a:p>
      </dgm:t>
    </dgm:pt>
    <dgm:pt modelId="{21CFE2E3-1A31-46AB-AA69-144DC22687A1}" type="parTrans" cxnId="{AAE218F8-5B67-4C88-9BEA-E049B0215067}">
      <dgm:prSet/>
      <dgm:spPr>
        <a:xfrm>
          <a:off x="1354814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84410D-3A9D-44B8-86B8-02122C9A0D13}" type="sibTrans" cxnId="{AAE218F8-5B67-4C88-9BEA-E049B0215067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DA4F719-A4F2-4470-9A44-C52C1644CB42}">
      <dgm:prSet phldrT="[Text]"/>
      <dgm:spPr>
        <a:xfrm>
          <a:off x="3277767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Nghị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Định 08/2022/NĐ-CP</a:t>
          </a:r>
        </a:p>
      </dgm:t>
    </dgm:pt>
    <dgm:pt modelId="{66915374-2E19-44B8-930B-53C47FB96AAB}" type="parTrans" cxnId="{7C4DA4E4-464C-4090-9B1D-CFF47428E86E}">
      <dgm:prSet/>
      <dgm:spPr>
        <a:xfrm>
          <a:off x="4586240" y="2466245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DB22B87-C8F8-47B7-A6EF-E7C30DC0E59A}" type="sibTrans" cxnId="{7C4DA4E4-464C-4090-9B1D-CFF47428E86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64C6036-D226-4092-8507-14D257B08DA5}">
      <dgm:prSet phldrT="[Text]"/>
      <dgm:spPr>
        <a:xfrm>
          <a:off x="6554913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02/2022/TT-BTNMT</a:t>
          </a:r>
        </a:p>
      </dgm:t>
    </dgm:pt>
    <dgm:pt modelId="{F2F54F8A-DB12-492B-9EA0-448CF8A327FD}" type="parTrans" cxnId="{131D16EC-CC97-4C0B-A21C-1C9A1591498E}">
      <dgm:prSet/>
      <dgm:spPr>
        <a:xfrm>
          <a:off x="4631960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F97CE69-2E5D-4477-8A15-E23C35BA5238}" type="sibTrans" cxnId="{131D16EC-CC97-4C0B-A21C-1C9A1591498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A13015-CA90-4048-A7C6-0BF36CED74FE}">
      <dgm:prSet phldrT="[Text]"/>
      <dgm:spPr>
        <a:xfrm>
          <a:off x="3277767" y="3035006"/>
          <a:ext cx="2708385" cy="1354192"/>
        </a:xfr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Nghị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Định </a:t>
          </a:r>
          <a:r>
            <a:rPr lang="vi-VN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05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</a:t>
          </a:r>
          <a:r>
            <a:rPr lang="vi-VN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2025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/NĐ-CP</a:t>
          </a:r>
        </a:p>
      </dgm:t>
    </dgm:pt>
    <dgm:pt modelId="{FE82D4CB-6AFD-42C8-A176-B2ECE501145B}" type="parTrans" cxnId="{CAECE4D5-78E2-4FB9-8A6E-E9FDD74CCAAE}">
      <dgm:prSet/>
      <dgm:spPr/>
      <dgm:t>
        <a:bodyPr/>
        <a:lstStyle/>
        <a:p>
          <a:endParaRPr lang="en-US"/>
        </a:p>
      </dgm:t>
    </dgm:pt>
    <dgm:pt modelId="{E9095150-5E9C-48B5-87CB-9957FBFE974A}" type="sibTrans" cxnId="{CAECE4D5-78E2-4FB9-8A6E-E9FDD74CCAAE}">
      <dgm:prSet/>
      <dgm:spPr/>
      <dgm:t>
        <a:bodyPr/>
        <a:lstStyle/>
        <a:p>
          <a:endParaRPr lang="en-US"/>
        </a:p>
      </dgm:t>
    </dgm:pt>
    <dgm:pt modelId="{E37A87C5-25FB-4574-BEC9-92549D245B79}">
      <dgm:prSet phldrT="[Text]"/>
      <dgm:spPr>
        <a:xfrm>
          <a:off x="6554913" y="3035006"/>
          <a:ext cx="2708385" cy="1354192"/>
        </a:xfr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07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</a:t>
          </a:r>
          <a:r>
            <a:rPr lang="vi-VN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2025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/TT-</a:t>
          </a:r>
          <a:r>
            <a:rPr lang="vi-VN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BN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NMT</a:t>
          </a:r>
        </a:p>
      </dgm:t>
    </dgm:pt>
    <dgm:pt modelId="{03DA0100-7991-4DF5-AD8B-0D21B8802544}" type="parTrans" cxnId="{317ADF13-3922-436D-9817-AF3E1D73706D}">
      <dgm:prSet/>
      <dgm:spPr/>
      <dgm:t>
        <a:bodyPr/>
        <a:lstStyle/>
        <a:p>
          <a:endParaRPr lang="en-US"/>
        </a:p>
      </dgm:t>
    </dgm:pt>
    <dgm:pt modelId="{460F6888-E3D2-4AB7-AAD7-11D431C7ABFD}" type="sibTrans" cxnId="{317ADF13-3922-436D-9817-AF3E1D73706D}">
      <dgm:prSet/>
      <dgm:spPr/>
      <dgm:t>
        <a:bodyPr/>
        <a:lstStyle/>
        <a:p>
          <a:endParaRPr lang="en-US"/>
        </a:p>
      </dgm:t>
    </dgm:pt>
    <dgm:pt modelId="{B947AFCA-E47E-4809-81C0-EA09542590A0}" type="pres">
      <dgm:prSet presAssocID="{3E3D50CA-F929-4F7F-81F9-B55D683146A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5AB9D4-2538-4D20-91D6-DDC342F1DACE}" type="pres">
      <dgm:prSet presAssocID="{072FD244-7F66-4E0E-8B72-14DF4C7759E8}" presName="hierRoot1" presStyleCnt="0">
        <dgm:presLayoutVars>
          <dgm:hierBranch val="init"/>
        </dgm:presLayoutVars>
      </dgm:prSet>
      <dgm:spPr/>
    </dgm:pt>
    <dgm:pt modelId="{DB4E170D-5FB7-4AC8-B41D-220848CB57D4}" type="pres">
      <dgm:prSet presAssocID="{072FD244-7F66-4E0E-8B72-14DF4C7759E8}" presName="rootComposite1" presStyleCnt="0"/>
      <dgm:spPr/>
    </dgm:pt>
    <dgm:pt modelId="{820BDD9C-B15C-4881-8A2E-7B20C446577C}" type="pres">
      <dgm:prSet presAssocID="{072FD244-7F66-4E0E-8B72-14DF4C7759E8}" presName="rootText1" presStyleLbl="node0" presStyleIdx="0" presStyleCnt="1" custScaleX="392221" custScaleY="130311" custLinFactY="-1539" custLinFactNeighborX="-1721" custLinFactNeighborY="-100000">
        <dgm:presLayoutVars>
          <dgm:chPref val="3"/>
        </dgm:presLayoutVars>
      </dgm:prSet>
      <dgm:spPr/>
    </dgm:pt>
    <dgm:pt modelId="{D0D04310-C76E-4CEA-BB73-C75D9B9CD362}" type="pres">
      <dgm:prSet presAssocID="{072FD244-7F66-4E0E-8B72-14DF4C7759E8}" presName="rootConnector1" presStyleLbl="node1" presStyleIdx="0" presStyleCnt="0"/>
      <dgm:spPr/>
    </dgm:pt>
    <dgm:pt modelId="{CE9F21B8-1736-4864-9F6D-64DEDD16CE8D}" type="pres">
      <dgm:prSet presAssocID="{072FD244-7F66-4E0E-8B72-14DF4C7759E8}" presName="hierChild2" presStyleCnt="0"/>
      <dgm:spPr/>
    </dgm:pt>
    <dgm:pt modelId="{31A317F5-A36A-4D16-8CEC-6850FEF4220D}" type="pres">
      <dgm:prSet presAssocID="{21CFE2E3-1A31-46AB-AA69-144DC22687A1}" presName="Name37" presStyleLbl="parChTrans1D2" presStyleIdx="0" presStyleCnt="5"/>
      <dgm:spPr/>
    </dgm:pt>
    <dgm:pt modelId="{5A75F283-35E3-43DB-BC32-BC9C0AC79814}" type="pres">
      <dgm:prSet presAssocID="{76175E47-DB1B-4C46-880D-781CFE5B7612}" presName="hierRoot2" presStyleCnt="0">
        <dgm:presLayoutVars>
          <dgm:hierBranch val="init"/>
        </dgm:presLayoutVars>
      </dgm:prSet>
      <dgm:spPr/>
    </dgm:pt>
    <dgm:pt modelId="{A325F9D9-3E48-4C80-A431-6C4F88575C9D}" type="pres">
      <dgm:prSet presAssocID="{76175E47-DB1B-4C46-880D-781CFE5B7612}" presName="rootComposite" presStyleCnt="0"/>
      <dgm:spPr/>
    </dgm:pt>
    <dgm:pt modelId="{D4454792-D854-4FC4-A118-33BE89AC3089}" type="pres">
      <dgm:prSet presAssocID="{76175E47-DB1B-4C46-880D-781CFE5B7612}" presName="rootText" presStyleLbl="node2" presStyleIdx="0" presStyleCnt="5" custLinFactNeighborX="-2581" custLinFactNeighborY="-63677">
        <dgm:presLayoutVars>
          <dgm:chPref val="3"/>
        </dgm:presLayoutVars>
      </dgm:prSet>
      <dgm:spPr/>
    </dgm:pt>
    <dgm:pt modelId="{8BA01E9A-EB6C-4886-A1FC-A1DBABBF60EC}" type="pres">
      <dgm:prSet presAssocID="{76175E47-DB1B-4C46-880D-781CFE5B7612}" presName="rootConnector" presStyleLbl="node2" presStyleIdx="0" presStyleCnt="5"/>
      <dgm:spPr/>
    </dgm:pt>
    <dgm:pt modelId="{5EF7E1B5-EA1E-440C-AB93-B1203F57BC62}" type="pres">
      <dgm:prSet presAssocID="{76175E47-DB1B-4C46-880D-781CFE5B7612}" presName="hierChild4" presStyleCnt="0"/>
      <dgm:spPr/>
    </dgm:pt>
    <dgm:pt modelId="{2D905B10-033D-4628-BE13-578930DE17EC}" type="pres">
      <dgm:prSet presAssocID="{76175E47-DB1B-4C46-880D-781CFE5B7612}" presName="hierChild5" presStyleCnt="0"/>
      <dgm:spPr/>
    </dgm:pt>
    <dgm:pt modelId="{158E36A7-ECCA-4793-9CD3-4D39ABA5339D}" type="pres">
      <dgm:prSet presAssocID="{66915374-2E19-44B8-930B-53C47FB96AAB}" presName="Name37" presStyleLbl="parChTrans1D2" presStyleIdx="1" presStyleCnt="5"/>
      <dgm:spPr/>
    </dgm:pt>
    <dgm:pt modelId="{F77DA053-7953-4C29-8524-6D47D68C106D}" type="pres">
      <dgm:prSet presAssocID="{ADA4F719-A4F2-4470-9A44-C52C1644CB42}" presName="hierRoot2" presStyleCnt="0">
        <dgm:presLayoutVars>
          <dgm:hierBranch val="init"/>
        </dgm:presLayoutVars>
      </dgm:prSet>
      <dgm:spPr/>
    </dgm:pt>
    <dgm:pt modelId="{B731A842-13BD-4ABE-8451-FE8BA18F9C81}" type="pres">
      <dgm:prSet presAssocID="{ADA4F719-A4F2-4470-9A44-C52C1644CB42}" presName="rootComposite" presStyleCnt="0"/>
      <dgm:spPr/>
    </dgm:pt>
    <dgm:pt modelId="{BA71111E-F359-4474-9B35-21049F66D151}" type="pres">
      <dgm:prSet presAssocID="{ADA4F719-A4F2-4470-9A44-C52C1644CB42}" presName="rootText" presStyleLbl="node2" presStyleIdx="1" presStyleCnt="5" custLinFactNeighborY="-60235">
        <dgm:presLayoutVars>
          <dgm:chPref val="3"/>
        </dgm:presLayoutVars>
      </dgm:prSet>
      <dgm:spPr/>
    </dgm:pt>
    <dgm:pt modelId="{05378BD0-E6C7-4ABD-A8D4-5810647E0191}" type="pres">
      <dgm:prSet presAssocID="{ADA4F719-A4F2-4470-9A44-C52C1644CB42}" presName="rootConnector" presStyleLbl="node2" presStyleIdx="1" presStyleCnt="5"/>
      <dgm:spPr/>
    </dgm:pt>
    <dgm:pt modelId="{7F0B4508-7951-4371-9FEF-AB32D2A06E1D}" type="pres">
      <dgm:prSet presAssocID="{ADA4F719-A4F2-4470-9A44-C52C1644CB42}" presName="hierChild4" presStyleCnt="0"/>
      <dgm:spPr/>
    </dgm:pt>
    <dgm:pt modelId="{C1A51B72-A5AD-4848-A46C-DFF57D1649C8}" type="pres">
      <dgm:prSet presAssocID="{ADA4F719-A4F2-4470-9A44-C52C1644CB42}" presName="hierChild5" presStyleCnt="0"/>
      <dgm:spPr/>
    </dgm:pt>
    <dgm:pt modelId="{F433831A-F4A4-4A6A-9420-A3E863B0E872}" type="pres">
      <dgm:prSet presAssocID="{FE82D4CB-6AFD-42C8-A176-B2ECE501145B}" presName="Name37" presStyleLbl="parChTrans1D2" presStyleIdx="2" presStyleCnt="5"/>
      <dgm:spPr/>
    </dgm:pt>
    <dgm:pt modelId="{1D5EAC17-A5A9-47B5-B60C-F7C11C7AA0AD}" type="pres">
      <dgm:prSet presAssocID="{E3A13015-CA90-4048-A7C6-0BF36CED74FE}" presName="hierRoot2" presStyleCnt="0">
        <dgm:presLayoutVars>
          <dgm:hierBranch val="init"/>
        </dgm:presLayoutVars>
      </dgm:prSet>
      <dgm:spPr/>
    </dgm:pt>
    <dgm:pt modelId="{DFF45629-CF70-49B5-98AF-73566AAE7D84}" type="pres">
      <dgm:prSet presAssocID="{E3A13015-CA90-4048-A7C6-0BF36CED74FE}" presName="rootComposite" presStyleCnt="0"/>
      <dgm:spPr/>
    </dgm:pt>
    <dgm:pt modelId="{5466CBF4-CF0A-4D21-A493-E79917C2C55C}" type="pres">
      <dgm:prSet presAssocID="{E3A13015-CA90-4048-A7C6-0BF36CED74FE}" presName="rootText" presStyleLbl="node2" presStyleIdx="2" presStyleCnt="5" custLinFactNeighborX="-7745" custLinFactNeighborY="-62013">
        <dgm:presLayoutVars>
          <dgm:chPref val="3"/>
        </dgm:presLayoutVars>
      </dgm:prSet>
      <dgm:spPr>
        <a:prstGeom prst="rect">
          <a:avLst/>
        </a:prstGeom>
      </dgm:spPr>
    </dgm:pt>
    <dgm:pt modelId="{B2700912-4901-4A7B-B524-F6E1894BD82E}" type="pres">
      <dgm:prSet presAssocID="{E3A13015-CA90-4048-A7C6-0BF36CED74FE}" presName="rootConnector" presStyleLbl="node2" presStyleIdx="2" presStyleCnt="5"/>
      <dgm:spPr/>
    </dgm:pt>
    <dgm:pt modelId="{5F2D24C1-AB2B-480E-8396-9CF4EA696E3B}" type="pres">
      <dgm:prSet presAssocID="{E3A13015-CA90-4048-A7C6-0BF36CED74FE}" presName="hierChild4" presStyleCnt="0"/>
      <dgm:spPr/>
    </dgm:pt>
    <dgm:pt modelId="{59378AA4-7FEA-4EBB-81C9-AC6C0B9AF9FE}" type="pres">
      <dgm:prSet presAssocID="{E3A13015-CA90-4048-A7C6-0BF36CED74FE}" presName="hierChild5" presStyleCnt="0"/>
      <dgm:spPr/>
    </dgm:pt>
    <dgm:pt modelId="{3B2C4B6C-1E55-4A89-BA09-FEAE31CD0C9C}" type="pres">
      <dgm:prSet presAssocID="{F2F54F8A-DB12-492B-9EA0-448CF8A327FD}" presName="Name37" presStyleLbl="parChTrans1D2" presStyleIdx="3" presStyleCnt="5"/>
      <dgm:spPr/>
    </dgm:pt>
    <dgm:pt modelId="{5CF64576-434F-4DB7-AF58-747589066122}" type="pres">
      <dgm:prSet presAssocID="{964C6036-D226-4092-8507-14D257B08DA5}" presName="hierRoot2" presStyleCnt="0">
        <dgm:presLayoutVars>
          <dgm:hierBranch val="init"/>
        </dgm:presLayoutVars>
      </dgm:prSet>
      <dgm:spPr/>
    </dgm:pt>
    <dgm:pt modelId="{40EA243D-FF58-4E40-8851-C2B97E12B02C}" type="pres">
      <dgm:prSet presAssocID="{964C6036-D226-4092-8507-14D257B08DA5}" presName="rootComposite" presStyleCnt="0"/>
      <dgm:spPr/>
    </dgm:pt>
    <dgm:pt modelId="{C1A9826B-6FA5-4EBB-86F2-C4A87FC22A3D}" type="pres">
      <dgm:prSet presAssocID="{964C6036-D226-4092-8507-14D257B08DA5}" presName="rootText" presStyleLbl="node2" presStyleIdx="3" presStyleCnt="5" custLinFactNeighborX="-18931" custLinFactNeighborY="-58514">
        <dgm:presLayoutVars>
          <dgm:chPref val="3"/>
        </dgm:presLayoutVars>
      </dgm:prSet>
      <dgm:spPr/>
    </dgm:pt>
    <dgm:pt modelId="{BEE2AA18-29BA-4C1F-95D1-9B88A6AAFBE5}" type="pres">
      <dgm:prSet presAssocID="{964C6036-D226-4092-8507-14D257B08DA5}" presName="rootConnector" presStyleLbl="node2" presStyleIdx="3" presStyleCnt="5"/>
      <dgm:spPr/>
    </dgm:pt>
    <dgm:pt modelId="{9942FF1B-390E-470B-BEDA-28C1CC9902F3}" type="pres">
      <dgm:prSet presAssocID="{964C6036-D226-4092-8507-14D257B08DA5}" presName="hierChild4" presStyleCnt="0"/>
      <dgm:spPr/>
    </dgm:pt>
    <dgm:pt modelId="{29616448-5848-4061-805A-E3669DBC3D24}" type="pres">
      <dgm:prSet presAssocID="{964C6036-D226-4092-8507-14D257B08DA5}" presName="hierChild5" presStyleCnt="0"/>
      <dgm:spPr/>
    </dgm:pt>
    <dgm:pt modelId="{3F04C4C4-178A-4B6E-8F78-7742EFF383BE}" type="pres">
      <dgm:prSet presAssocID="{03DA0100-7991-4DF5-AD8B-0D21B8802544}" presName="Name37" presStyleLbl="parChTrans1D2" presStyleIdx="4" presStyleCnt="5"/>
      <dgm:spPr/>
    </dgm:pt>
    <dgm:pt modelId="{C234135F-BC32-47B3-86BB-CED07D4EA6C8}" type="pres">
      <dgm:prSet presAssocID="{E37A87C5-25FB-4574-BEC9-92549D245B79}" presName="hierRoot2" presStyleCnt="0">
        <dgm:presLayoutVars>
          <dgm:hierBranch val="init"/>
        </dgm:presLayoutVars>
      </dgm:prSet>
      <dgm:spPr/>
    </dgm:pt>
    <dgm:pt modelId="{A644051F-436F-4C00-ACA0-EA5E84321E05}" type="pres">
      <dgm:prSet presAssocID="{E37A87C5-25FB-4574-BEC9-92549D245B79}" presName="rootComposite" presStyleCnt="0"/>
      <dgm:spPr/>
    </dgm:pt>
    <dgm:pt modelId="{7D4AD966-329E-434D-923C-C1B1DA890275}" type="pres">
      <dgm:prSet presAssocID="{E37A87C5-25FB-4574-BEC9-92549D245B79}" presName="rootText" presStyleLbl="node2" presStyleIdx="4" presStyleCnt="5" custLinFactNeighborX="-29257" custLinFactNeighborY="-60235">
        <dgm:presLayoutVars>
          <dgm:chPref val="3"/>
        </dgm:presLayoutVars>
      </dgm:prSet>
      <dgm:spPr>
        <a:prstGeom prst="rect">
          <a:avLst/>
        </a:prstGeom>
      </dgm:spPr>
    </dgm:pt>
    <dgm:pt modelId="{35B0E331-9377-4DFE-B830-BB1ECF670DFD}" type="pres">
      <dgm:prSet presAssocID="{E37A87C5-25FB-4574-BEC9-92549D245B79}" presName="rootConnector" presStyleLbl="node2" presStyleIdx="4" presStyleCnt="5"/>
      <dgm:spPr/>
    </dgm:pt>
    <dgm:pt modelId="{D83915C3-F268-40E1-BDB6-8E5FAB9D8C9A}" type="pres">
      <dgm:prSet presAssocID="{E37A87C5-25FB-4574-BEC9-92549D245B79}" presName="hierChild4" presStyleCnt="0"/>
      <dgm:spPr/>
    </dgm:pt>
    <dgm:pt modelId="{5B694341-ED09-4D9A-8E77-43D54ABF15C2}" type="pres">
      <dgm:prSet presAssocID="{E37A87C5-25FB-4574-BEC9-92549D245B79}" presName="hierChild5" presStyleCnt="0"/>
      <dgm:spPr/>
    </dgm:pt>
    <dgm:pt modelId="{B8B29055-6125-4CC3-969B-AB159DFA6013}" type="pres">
      <dgm:prSet presAssocID="{072FD244-7F66-4E0E-8B72-14DF4C7759E8}" presName="hierChild3" presStyleCnt="0"/>
      <dgm:spPr/>
    </dgm:pt>
  </dgm:ptLst>
  <dgm:cxnLst>
    <dgm:cxn modelId="{28251B06-71E0-4BE8-B449-F072D5F4F39C}" srcId="{3E3D50CA-F929-4F7F-81F9-B55D683146A1}" destId="{072FD244-7F66-4E0E-8B72-14DF4C7759E8}" srcOrd="0" destOrd="0" parTransId="{1EB70B91-1FE9-44D1-B431-17F16C4BDEA4}" sibTransId="{AE9AC76D-A537-4D6E-834E-DBCC74EFD545}"/>
    <dgm:cxn modelId="{317ADF13-3922-436D-9817-AF3E1D73706D}" srcId="{072FD244-7F66-4E0E-8B72-14DF4C7759E8}" destId="{E37A87C5-25FB-4574-BEC9-92549D245B79}" srcOrd="4" destOrd="0" parTransId="{03DA0100-7991-4DF5-AD8B-0D21B8802544}" sibTransId="{460F6888-E3D2-4AB7-AAD7-11D431C7ABFD}"/>
    <dgm:cxn modelId="{CA9DBF1C-C088-4FC0-820A-F642A08CDEAF}" type="presOf" srcId="{66915374-2E19-44B8-930B-53C47FB96AAB}" destId="{158E36A7-ECCA-4793-9CD3-4D39ABA5339D}" srcOrd="0" destOrd="0" presId="urn:microsoft.com/office/officeart/2005/8/layout/orgChart1"/>
    <dgm:cxn modelId="{562AFD20-074D-4ED8-AD71-9E73F608F458}" type="presOf" srcId="{E3A13015-CA90-4048-A7C6-0BF36CED74FE}" destId="{5466CBF4-CF0A-4D21-A493-E79917C2C55C}" srcOrd="0" destOrd="0" presId="urn:microsoft.com/office/officeart/2005/8/layout/orgChart1"/>
    <dgm:cxn modelId="{CF7A5C23-9B8F-4525-826C-D3C81B995F25}" type="presOf" srcId="{E37A87C5-25FB-4574-BEC9-92549D245B79}" destId="{7D4AD966-329E-434D-923C-C1B1DA890275}" srcOrd="0" destOrd="0" presId="urn:microsoft.com/office/officeart/2005/8/layout/orgChart1"/>
    <dgm:cxn modelId="{29DB6D2B-598F-41B8-8A6D-8B9F5C8E3274}" type="presOf" srcId="{ADA4F719-A4F2-4470-9A44-C52C1644CB42}" destId="{05378BD0-E6C7-4ABD-A8D4-5810647E0191}" srcOrd="1" destOrd="0" presId="urn:microsoft.com/office/officeart/2005/8/layout/orgChart1"/>
    <dgm:cxn modelId="{98EE9839-E4DF-4C48-A084-CAEC13B2F8DF}" type="presOf" srcId="{E3A13015-CA90-4048-A7C6-0BF36CED74FE}" destId="{B2700912-4901-4A7B-B524-F6E1894BD82E}" srcOrd="1" destOrd="0" presId="urn:microsoft.com/office/officeart/2005/8/layout/orgChart1"/>
    <dgm:cxn modelId="{19D20D3B-272E-4421-BECB-9F70FA632F46}" type="presOf" srcId="{76175E47-DB1B-4C46-880D-781CFE5B7612}" destId="{D4454792-D854-4FC4-A118-33BE89AC3089}" srcOrd="0" destOrd="0" presId="urn:microsoft.com/office/officeart/2005/8/layout/orgChart1"/>
    <dgm:cxn modelId="{C2A4E264-FAA0-4493-A1BB-40C8788A564C}" type="presOf" srcId="{03DA0100-7991-4DF5-AD8B-0D21B8802544}" destId="{3F04C4C4-178A-4B6E-8F78-7742EFF383BE}" srcOrd="0" destOrd="0" presId="urn:microsoft.com/office/officeart/2005/8/layout/orgChart1"/>
    <dgm:cxn modelId="{2DEA7371-CE93-4AAC-A986-09403C6F5E7B}" type="presOf" srcId="{E37A87C5-25FB-4574-BEC9-92549D245B79}" destId="{35B0E331-9377-4DFE-B830-BB1ECF670DFD}" srcOrd="1" destOrd="0" presId="urn:microsoft.com/office/officeart/2005/8/layout/orgChart1"/>
    <dgm:cxn modelId="{235FA671-E094-4B93-889A-4A31B007634E}" type="presOf" srcId="{964C6036-D226-4092-8507-14D257B08DA5}" destId="{BEE2AA18-29BA-4C1F-95D1-9B88A6AAFBE5}" srcOrd="1" destOrd="0" presId="urn:microsoft.com/office/officeart/2005/8/layout/orgChart1"/>
    <dgm:cxn modelId="{0456CB71-42F0-4AC2-9035-668E97EE5DE2}" type="presOf" srcId="{76175E47-DB1B-4C46-880D-781CFE5B7612}" destId="{8BA01E9A-EB6C-4886-A1FC-A1DBABBF60EC}" srcOrd="1" destOrd="0" presId="urn:microsoft.com/office/officeart/2005/8/layout/orgChart1"/>
    <dgm:cxn modelId="{4FFD587B-B495-4FE8-AFF4-394C988B583A}" type="presOf" srcId="{FE82D4CB-6AFD-42C8-A176-B2ECE501145B}" destId="{F433831A-F4A4-4A6A-9420-A3E863B0E872}" srcOrd="0" destOrd="0" presId="urn:microsoft.com/office/officeart/2005/8/layout/orgChart1"/>
    <dgm:cxn modelId="{435F927B-AE7E-45CE-A0E3-A98AA5DE10E3}" type="presOf" srcId="{072FD244-7F66-4E0E-8B72-14DF4C7759E8}" destId="{D0D04310-C76E-4CEA-BB73-C75D9B9CD362}" srcOrd="1" destOrd="0" presId="urn:microsoft.com/office/officeart/2005/8/layout/orgChart1"/>
    <dgm:cxn modelId="{19EF4D8D-A324-4B0F-B98B-B8632A2D44B3}" type="presOf" srcId="{ADA4F719-A4F2-4470-9A44-C52C1644CB42}" destId="{BA71111E-F359-4474-9B35-21049F66D151}" srcOrd="0" destOrd="0" presId="urn:microsoft.com/office/officeart/2005/8/layout/orgChart1"/>
    <dgm:cxn modelId="{507E82AD-C875-4A9D-8BD0-4736F6B069CC}" type="presOf" srcId="{21CFE2E3-1A31-46AB-AA69-144DC22687A1}" destId="{31A317F5-A36A-4D16-8CEC-6850FEF4220D}" srcOrd="0" destOrd="0" presId="urn:microsoft.com/office/officeart/2005/8/layout/orgChart1"/>
    <dgm:cxn modelId="{13752CC3-9CD1-42CF-A620-E51F38E3D7A2}" type="presOf" srcId="{F2F54F8A-DB12-492B-9EA0-448CF8A327FD}" destId="{3B2C4B6C-1E55-4A89-BA09-FEAE31CD0C9C}" srcOrd="0" destOrd="0" presId="urn:microsoft.com/office/officeart/2005/8/layout/orgChart1"/>
    <dgm:cxn modelId="{922434C8-7D2E-4AE4-A32B-EDF6C6EC2E1A}" type="presOf" srcId="{072FD244-7F66-4E0E-8B72-14DF4C7759E8}" destId="{820BDD9C-B15C-4881-8A2E-7B20C446577C}" srcOrd="0" destOrd="0" presId="urn:microsoft.com/office/officeart/2005/8/layout/orgChart1"/>
    <dgm:cxn modelId="{CAECE4D5-78E2-4FB9-8A6E-E9FDD74CCAAE}" srcId="{072FD244-7F66-4E0E-8B72-14DF4C7759E8}" destId="{E3A13015-CA90-4048-A7C6-0BF36CED74FE}" srcOrd="2" destOrd="0" parTransId="{FE82D4CB-6AFD-42C8-A176-B2ECE501145B}" sibTransId="{E9095150-5E9C-48B5-87CB-9957FBFE974A}"/>
    <dgm:cxn modelId="{C3E0C3E0-2A8C-4076-9C6E-57B03F75DF27}" type="presOf" srcId="{964C6036-D226-4092-8507-14D257B08DA5}" destId="{C1A9826B-6FA5-4EBB-86F2-C4A87FC22A3D}" srcOrd="0" destOrd="0" presId="urn:microsoft.com/office/officeart/2005/8/layout/orgChart1"/>
    <dgm:cxn modelId="{7C4DA4E4-464C-4090-9B1D-CFF47428E86E}" srcId="{072FD244-7F66-4E0E-8B72-14DF4C7759E8}" destId="{ADA4F719-A4F2-4470-9A44-C52C1644CB42}" srcOrd="1" destOrd="0" parTransId="{66915374-2E19-44B8-930B-53C47FB96AAB}" sibTransId="{CDB22B87-C8F8-47B7-A6EF-E7C30DC0E59A}"/>
    <dgm:cxn modelId="{131D16EC-CC97-4C0B-A21C-1C9A1591498E}" srcId="{072FD244-7F66-4E0E-8B72-14DF4C7759E8}" destId="{964C6036-D226-4092-8507-14D257B08DA5}" srcOrd="3" destOrd="0" parTransId="{F2F54F8A-DB12-492B-9EA0-448CF8A327FD}" sibTransId="{9F97CE69-2E5D-4477-8A15-E23C35BA5238}"/>
    <dgm:cxn modelId="{E87070F5-84D4-453E-A217-FAFA10020E8A}" type="presOf" srcId="{3E3D50CA-F929-4F7F-81F9-B55D683146A1}" destId="{B947AFCA-E47E-4809-81C0-EA09542590A0}" srcOrd="0" destOrd="0" presId="urn:microsoft.com/office/officeart/2005/8/layout/orgChart1"/>
    <dgm:cxn modelId="{AAE218F8-5B67-4C88-9BEA-E049B0215067}" srcId="{072FD244-7F66-4E0E-8B72-14DF4C7759E8}" destId="{76175E47-DB1B-4C46-880D-781CFE5B7612}" srcOrd="0" destOrd="0" parTransId="{21CFE2E3-1A31-46AB-AA69-144DC22687A1}" sibTransId="{AA84410D-3A9D-44B8-86B8-02122C9A0D13}"/>
    <dgm:cxn modelId="{9844C3D5-9F4F-4E07-9BAE-61751F1F27E7}" type="presParOf" srcId="{B947AFCA-E47E-4809-81C0-EA09542590A0}" destId="{925AB9D4-2538-4D20-91D6-DDC342F1DACE}" srcOrd="0" destOrd="0" presId="urn:microsoft.com/office/officeart/2005/8/layout/orgChart1"/>
    <dgm:cxn modelId="{299E7DEB-E0F4-4A6B-B29A-F06E9CB506E9}" type="presParOf" srcId="{925AB9D4-2538-4D20-91D6-DDC342F1DACE}" destId="{DB4E170D-5FB7-4AC8-B41D-220848CB57D4}" srcOrd="0" destOrd="0" presId="urn:microsoft.com/office/officeart/2005/8/layout/orgChart1"/>
    <dgm:cxn modelId="{863C8B5A-9798-4F4A-AEF2-53495D1AB690}" type="presParOf" srcId="{DB4E170D-5FB7-4AC8-B41D-220848CB57D4}" destId="{820BDD9C-B15C-4881-8A2E-7B20C446577C}" srcOrd="0" destOrd="0" presId="urn:microsoft.com/office/officeart/2005/8/layout/orgChart1"/>
    <dgm:cxn modelId="{4ACB48A3-46B6-4981-9DC8-6D1049CA02A4}" type="presParOf" srcId="{DB4E170D-5FB7-4AC8-B41D-220848CB57D4}" destId="{D0D04310-C76E-4CEA-BB73-C75D9B9CD362}" srcOrd="1" destOrd="0" presId="urn:microsoft.com/office/officeart/2005/8/layout/orgChart1"/>
    <dgm:cxn modelId="{EA3E0193-1D43-4A46-8FE1-C638BE811424}" type="presParOf" srcId="{925AB9D4-2538-4D20-91D6-DDC342F1DACE}" destId="{CE9F21B8-1736-4864-9F6D-64DEDD16CE8D}" srcOrd="1" destOrd="0" presId="urn:microsoft.com/office/officeart/2005/8/layout/orgChart1"/>
    <dgm:cxn modelId="{BED15634-233D-4FB8-B94F-227EE252C3C5}" type="presParOf" srcId="{CE9F21B8-1736-4864-9F6D-64DEDD16CE8D}" destId="{31A317F5-A36A-4D16-8CEC-6850FEF4220D}" srcOrd="0" destOrd="0" presId="urn:microsoft.com/office/officeart/2005/8/layout/orgChart1"/>
    <dgm:cxn modelId="{54947B70-B9DF-4D55-BBC3-6A90ACBA96E4}" type="presParOf" srcId="{CE9F21B8-1736-4864-9F6D-64DEDD16CE8D}" destId="{5A75F283-35E3-43DB-BC32-BC9C0AC79814}" srcOrd="1" destOrd="0" presId="urn:microsoft.com/office/officeart/2005/8/layout/orgChart1"/>
    <dgm:cxn modelId="{05778311-576E-470D-BF6B-B39F648A1390}" type="presParOf" srcId="{5A75F283-35E3-43DB-BC32-BC9C0AC79814}" destId="{A325F9D9-3E48-4C80-A431-6C4F88575C9D}" srcOrd="0" destOrd="0" presId="urn:microsoft.com/office/officeart/2005/8/layout/orgChart1"/>
    <dgm:cxn modelId="{F5B40A8F-E567-462D-AB13-D6992A57F4C7}" type="presParOf" srcId="{A325F9D9-3E48-4C80-A431-6C4F88575C9D}" destId="{D4454792-D854-4FC4-A118-33BE89AC3089}" srcOrd="0" destOrd="0" presId="urn:microsoft.com/office/officeart/2005/8/layout/orgChart1"/>
    <dgm:cxn modelId="{B11133FD-AB04-4BB4-8D5A-45CE970090FE}" type="presParOf" srcId="{A325F9D9-3E48-4C80-A431-6C4F88575C9D}" destId="{8BA01E9A-EB6C-4886-A1FC-A1DBABBF60EC}" srcOrd="1" destOrd="0" presId="urn:microsoft.com/office/officeart/2005/8/layout/orgChart1"/>
    <dgm:cxn modelId="{94F0B120-4233-476A-9ADF-21EA027DC64D}" type="presParOf" srcId="{5A75F283-35E3-43DB-BC32-BC9C0AC79814}" destId="{5EF7E1B5-EA1E-440C-AB93-B1203F57BC62}" srcOrd="1" destOrd="0" presId="urn:microsoft.com/office/officeart/2005/8/layout/orgChart1"/>
    <dgm:cxn modelId="{5A06D4E9-56E9-404E-ADFE-EB85FA0B08DC}" type="presParOf" srcId="{5A75F283-35E3-43DB-BC32-BC9C0AC79814}" destId="{2D905B10-033D-4628-BE13-578930DE17EC}" srcOrd="2" destOrd="0" presId="urn:microsoft.com/office/officeart/2005/8/layout/orgChart1"/>
    <dgm:cxn modelId="{EE33BAEA-AC52-4476-92D0-47DA86E0320F}" type="presParOf" srcId="{CE9F21B8-1736-4864-9F6D-64DEDD16CE8D}" destId="{158E36A7-ECCA-4793-9CD3-4D39ABA5339D}" srcOrd="2" destOrd="0" presId="urn:microsoft.com/office/officeart/2005/8/layout/orgChart1"/>
    <dgm:cxn modelId="{4F5605E0-E9EE-4088-9A96-FF60842913FC}" type="presParOf" srcId="{CE9F21B8-1736-4864-9F6D-64DEDD16CE8D}" destId="{F77DA053-7953-4C29-8524-6D47D68C106D}" srcOrd="3" destOrd="0" presId="urn:microsoft.com/office/officeart/2005/8/layout/orgChart1"/>
    <dgm:cxn modelId="{AF374AE1-881C-48DA-987C-A3BCDCE9F6F5}" type="presParOf" srcId="{F77DA053-7953-4C29-8524-6D47D68C106D}" destId="{B731A842-13BD-4ABE-8451-FE8BA18F9C81}" srcOrd="0" destOrd="0" presId="urn:microsoft.com/office/officeart/2005/8/layout/orgChart1"/>
    <dgm:cxn modelId="{6B35CE8E-CDAE-4865-8DF8-7317AD2DCCB2}" type="presParOf" srcId="{B731A842-13BD-4ABE-8451-FE8BA18F9C81}" destId="{BA71111E-F359-4474-9B35-21049F66D151}" srcOrd="0" destOrd="0" presId="urn:microsoft.com/office/officeart/2005/8/layout/orgChart1"/>
    <dgm:cxn modelId="{05ABCB39-6499-4655-B779-E22F50C8A8C1}" type="presParOf" srcId="{B731A842-13BD-4ABE-8451-FE8BA18F9C81}" destId="{05378BD0-E6C7-4ABD-A8D4-5810647E0191}" srcOrd="1" destOrd="0" presId="urn:microsoft.com/office/officeart/2005/8/layout/orgChart1"/>
    <dgm:cxn modelId="{1C4E174D-5493-4625-8246-8692AEDFAC61}" type="presParOf" srcId="{F77DA053-7953-4C29-8524-6D47D68C106D}" destId="{7F0B4508-7951-4371-9FEF-AB32D2A06E1D}" srcOrd="1" destOrd="0" presId="urn:microsoft.com/office/officeart/2005/8/layout/orgChart1"/>
    <dgm:cxn modelId="{9BC87FC3-DECF-4A09-81AD-54D9128D0F53}" type="presParOf" srcId="{F77DA053-7953-4C29-8524-6D47D68C106D}" destId="{C1A51B72-A5AD-4848-A46C-DFF57D1649C8}" srcOrd="2" destOrd="0" presId="urn:microsoft.com/office/officeart/2005/8/layout/orgChart1"/>
    <dgm:cxn modelId="{FEBBA6D7-D391-4B9E-AA19-886F8BB99413}" type="presParOf" srcId="{CE9F21B8-1736-4864-9F6D-64DEDD16CE8D}" destId="{F433831A-F4A4-4A6A-9420-A3E863B0E872}" srcOrd="4" destOrd="0" presId="urn:microsoft.com/office/officeart/2005/8/layout/orgChart1"/>
    <dgm:cxn modelId="{16D07E42-AD40-4120-91BA-27A1DCC778CF}" type="presParOf" srcId="{CE9F21B8-1736-4864-9F6D-64DEDD16CE8D}" destId="{1D5EAC17-A5A9-47B5-B60C-F7C11C7AA0AD}" srcOrd="5" destOrd="0" presId="urn:microsoft.com/office/officeart/2005/8/layout/orgChart1"/>
    <dgm:cxn modelId="{1B32C3BB-EEFC-459E-B661-10990683566F}" type="presParOf" srcId="{1D5EAC17-A5A9-47B5-B60C-F7C11C7AA0AD}" destId="{DFF45629-CF70-49B5-98AF-73566AAE7D84}" srcOrd="0" destOrd="0" presId="urn:microsoft.com/office/officeart/2005/8/layout/orgChart1"/>
    <dgm:cxn modelId="{44FA7643-43C2-4A39-AAA5-3EF513FFED54}" type="presParOf" srcId="{DFF45629-CF70-49B5-98AF-73566AAE7D84}" destId="{5466CBF4-CF0A-4D21-A493-E79917C2C55C}" srcOrd="0" destOrd="0" presId="urn:microsoft.com/office/officeart/2005/8/layout/orgChart1"/>
    <dgm:cxn modelId="{F6644FE4-67A0-4A3B-9A2A-1D29C4C96DBF}" type="presParOf" srcId="{DFF45629-CF70-49B5-98AF-73566AAE7D84}" destId="{B2700912-4901-4A7B-B524-F6E1894BD82E}" srcOrd="1" destOrd="0" presId="urn:microsoft.com/office/officeart/2005/8/layout/orgChart1"/>
    <dgm:cxn modelId="{D5851AF4-7E3E-4BA5-BA24-F3CB374A659E}" type="presParOf" srcId="{1D5EAC17-A5A9-47B5-B60C-F7C11C7AA0AD}" destId="{5F2D24C1-AB2B-480E-8396-9CF4EA696E3B}" srcOrd="1" destOrd="0" presId="urn:microsoft.com/office/officeart/2005/8/layout/orgChart1"/>
    <dgm:cxn modelId="{6812AEAE-32FD-45B6-89FB-AB999B5BC780}" type="presParOf" srcId="{1D5EAC17-A5A9-47B5-B60C-F7C11C7AA0AD}" destId="{59378AA4-7FEA-4EBB-81C9-AC6C0B9AF9FE}" srcOrd="2" destOrd="0" presId="urn:microsoft.com/office/officeart/2005/8/layout/orgChart1"/>
    <dgm:cxn modelId="{2061C724-9537-4938-94B2-B47253A82F84}" type="presParOf" srcId="{CE9F21B8-1736-4864-9F6D-64DEDD16CE8D}" destId="{3B2C4B6C-1E55-4A89-BA09-FEAE31CD0C9C}" srcOrd="6" destOrd="0" presId="urn:microsoft.com/office/officeart/2005/8/layout/orgChart1"/>
    <dgm:cxn modelId="{A7F47C16-7BAF-4242-8B8C-F1A2CBFFC3C6}" type="presParOf" srcId="{CE9F21B8-1736-4864-9F6D-64DEDD16CE8D}" destId="{5CF64576-434F-4DB7-AF58-747589066122}" srcOrd="7" destOrd="0" presId="urn:microsoft.com/office/officeart/2005/8/layout/orgChart1"/>
    <dgm:cxn modelId="{5109DCA6-6A04-433D-8FE8-A57E5251FFD6}" type="presParOf" srcId="{5CF64576-434F-4DB7-AF58-747589066122}" destId="{40EA243D-FF58-4E40-8851-C2B97E12B02C}" srcOrd="0" destOrd="0" presId="urn:microsoft.com/office/officeart/2005/8/layout/orgChart1"/>
    <dgm:cxn modelId="{E76C519C-9CC7-4B9C-8058-39C12D94142E}" type="presParOf" srcId="{40EA243D-FF58-4E40-8851-C2B97E12B02C}" destId="{C1A9826B-6FA5-4EBB-86F2-C4A87FC22A3D}" srcOrd="0" destOrd="0" presId="urn:microsoft.com/office/officeart/2005/8/layout/orgChart1"/>
    <dgm:cxn modelId="{68FFBFC8-59B1-47BF-93E9-EC538F15FB24}" type="presParOf" srcId="{40EA243D-FF58-4E40-8851-C2B97E12B02C}" destId="{BEE2AA18-29BA-4C1F-95D1-9B88A6AAFBE5}" srcOrd="1" destOrd="0" presId="urn:microsoft.com/office/officeart/2005/8/layout/orgChart1"/>
    <dgm:cxn modelId="{4290552E-CFD4-48BD-A9B1-9E61286FC32C}" type="presParOf" srcId="{5CF64576-434F-4DB7-AF58-747589066122}" destId="{9942FF1B-390E-470B-BEDA-28C1CC9902F3}" srcOrd="1" destOrd="0" presId="urn:microsoft.com/office/officeart/2005/8/layout/orgChart1"/>
    <dgm:cxn modelId="{20581AF5-6D1B-4700-BB76-59160DF8BD4E}" type="presParOf" srcId="{5CF64576-434F-4DB7-AF58-747589066122}" destId="{29616448-5848-4061-805A-E3669DBC3D24}" srcOrd="2" destOrd="0" presId="urn:microsoft.com/office/officeart/2005/8/layout/orgChart1"/>
    <dgm:cxn modelId="{5CC86893-197B-4534-99CC-E57DD726C5F2}" type="presParOf" srcId="{CE9F21B8-1736-4864-9F6D-64DEDD16CE8D}" destId="{3F04C4C4-178A-4B6E-8F78-7742EFF383BE}" srcOrd="8" destOrd="0" presId="urn:microsoft.com/office/officeart/2005/8/layout/orgChart1"/>
    <dgm:cxn modelId="{B3AA5CA6-920F-4CFB-BC0B-94EF75280DD9}" type="presParOf" srcId="{CE9F21B8-1736-4864-9F6D-64DEDD16CE8D}" destId="{C234135F-BC32-47B3-86BB-CED07D4EA6C8}" srcOrd="9" destOrd="0" presId="urn:microsoft.com/office/officeart/2005/8/layout/orgChart1"/>
    <dgm:cxn modelId="{C6F0E4AD-2224-49E5-8D8C-58DF427C6E78}" type="presParOf" srcId="{C234135F-BC32-47B3-86BB-CED07D4EA6C8}" destId="{A644051F-436F-4C00-ACA0-EA5E84321E05}" srcOrd="0" destOrd="0" presId="urn:microsoft.com/office/officeart/2005/8/layout/orgChart1"/>
    <dgm:cxn modelId="{B2E04408-A385-4336-9067-E9192681BED3}" type="presParOf" srcId="{A644051F-436F-4C00-ACA0-EA5E84321E05}" destId="{7D4AD966-329E-434D-923C-C1B1DA890275}" srcOrd="0" destOrd="0" presId="urn:microsoft.com/office/officeart/2005/8/layout/orgChart1"/>
    <dgm:cxn modelId="{F6158917-42FF-49F6-B700-53A3CE7D1EC2}" type="presParOf" srcId="{A644051F-436F-4C00-ACA0-EA5E84321E05}" destId="{35B0E331-9377-4DFE-B830-BB1ECF670DFD}" srcOrd="1" destOrd="0" presId="urn:microsoft.com/office/officeart/2005/8/layout/orgChart1"/>
    <dgm:cxn modelId="{F70E72E3-2F4B-4B4A-B3C1-6EAB53E6E584}" type="presParOf" srcId="{C234135F-BC32-47B3-86BB-CED07D4EA6C8}" destId="{D83915C3-F268-40E1-BDB6-8E5FAB9D8C9A}" srcOrd="1" destOrd="0" presId="urn:microsoft.com/office/officeart/2005/8/layout/orgChart1"/>
    <dgm:cxn modelId="{CC251B90-7031-40D9-BB5D-79D92291312C}" type="presParOf" srcId="{C234135F-BC32-47B3-86BB-CED07D4EA6C8}" destId="{5B694341-ED09-4D9A-8E77-43D54ABF15C2}" srcOrd="2" destOrd="0" presId="urn:microsoft.com/office/officeart/2005/8/layout/orgChart1"/>
    <dgm:cxn modelId="{DAE9F858-A265-43A9-BAC2-6957C448C2AE}" type="presParOf" srcId="{925AB9D4-2538-4D20-91D6-DDC342F1DACE}" destId="{B8B29055-6125-4CC3-969B-AB159DFA601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249669"/>
          <a:ext cx="3458702" cy="228108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lnSpc>
              <a:spcPct val="110000"/>
            </a:lnSpc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 - XH</a:t>
          </a:r>
        </a:p>
        <a:p>
          <a:pPr algn="l">
            <a:lnSpc>
              <a:spcPct val="110000"/>
            </a:lnSpc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lnSpc>
              <a:spcPct val="110000"/>
            </a:lnSpc>
            <a:buNone/>
          </a:pP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(iv)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chuẩn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algn="l"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cần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Định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hướng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Cam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Quốc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tế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723884" y="281202"/>
          <a:ext cx="3458702" cy="221801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algn="l"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Tiến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Xem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Vùng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Chuỗi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t" anchorCtr="0"/>
        <a:lstStyle/>
        <a:p>
          <a:pPr marL="0"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endParaRPr lang="en-US" sz="15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QL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nguyên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tắc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đã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hành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vi-VN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động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Biện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thiểu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rủi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cải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thiện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hiệu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suất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MT-XH</a:t>
          </a: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Hệ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thống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phân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rủi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ngừa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thiểu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Bồi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thường</a:t>
          </a:r>
          <a:endParaRPr lang="vi-VN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spcAft>
              <a:spcPts val="0"/>
            </a:spcAft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5.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củng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cố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cấu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nguồn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về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MT-XH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hóa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đào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tạo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sự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spcAft>
              <a:spcPts val="0"/>
            </a:spcAft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834597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địa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600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600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X="146121" custScaleY="137601" custLinFactNeighborX="-4895" custLinFactNeighborY="-8158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Y="127998" custLinFactNeighborY="-6268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17050" custScaleY="13522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45633" custLinFactNeighborX="474" custLinFactNeighborY="-11395">
        <dgm:presLayoutVars>
          <dgm:bulletEnabled val="1"/>
        </dgm:presLayoutVars>
      </dgm:prSet>
      <dgm:spPr>
        <a:xfrm>
          <a:off x="15826" y="2642088"/>
          <a:ext cx="4277864" cy="1762456"/>
        </a:xfrm>
        <a:prstGeom prst="rect">
          <a:avLst/>
        </a:prstGeom>
      </dgm:spPr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X="112994" custLinFactNeighborX="1420" custLinFactNeighborY="-11104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X="124393" custLinFactNeighborX="-3057" custLinFactNeighborY="-9324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2081" y="392042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7.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endParaRPr lang="en-US" sz="20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xây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phối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với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Mời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đại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diện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cộng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đồng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gia</a:t>
          </a:r>
          <a:endParaRPr lang="en-US" sz="15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Quá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ghi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chép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lưu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giữ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</a:t>
          </a:r>
        </a:p>
        <a:p>
          <a:pPr algn="l">
            <a:buNone/>
          </a:pP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Vai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trò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lãnh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đạo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cao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739908" y="337381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8. Sự tham gia của cộng đồng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Phân tích đối tượng liên quan &amp; lập kế hoạch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Công bố &amp; truyền đạt thông tin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Tham vấn &amp; tham gia thực chất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Cơ chế khiếu nại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Báo cáo thường xuyên cộng đồng bị ảnh hưởng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627315" y="392042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Phân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tích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đối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tượng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hoạch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định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liên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Xây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đồng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Công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bố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Tham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toàn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diện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nhiệm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phủ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103054" y="2825319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Triển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khai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duy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kênh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Tiếp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nhận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từ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ngoài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Xem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xét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Cung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hồi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Điều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chỉnh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58421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11. Cơ chế khiếu nại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Cơ chế khiếu nại, tiếp nhận giải quyết khiếu nại, mối lo liên quan MT-XH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Phù hợp quy mô, rủi ro &amp; tác động dự án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Lấy cộng đồng ảnh hưởng làm đối tượng chính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Xử lý kịp thời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796248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12. Báo cáo đến cộng đồng 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Phải cung cấp báo cáo định kỳ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Mô tả tiến độ thực hiện kế hoạch hành động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Thông tin các vấn đề được nêu ra trong tham vấn 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Biện pháp giảm nhen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Tần suất báo cáo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04402" custScaleY="105362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0794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111237"/>
          <a:ext cx="2496240" cy="9696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 kiện làm việc &amp; quản lý quan hệ với NLĐ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CA5D5CB-7A30-4FAA-AE31-1DD69EF9EC57}">
      <dgm:prSet custT="1"/>
      <dgm:spPr>
        <a:xfrm>
          <a:off x="5695579" y="111237"/>
          <a:ext cx="2496240" cy="9696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toàn &amp; sức khỏe nghề nghiệp 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2842ACA-9393-4155-A917-E8FCCEBE6089}">
      <dgm:prSet custT="1"/>
      <dgm:spPr>
        <a:xfrm>
          <a:off x="8541294" y="111237"/>
          <a:ext cx="2496240" cy="9696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do bên thứ 3 thuê &amp; Chuỗi cung ứng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DAC9C0-92E7-444E-A370-E4C6A216F96C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Đảm bảo môi trường làm việc an toàn &amp; lành mạnh, xem xét rủi ro ngành nghề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80B531C-C26B-43B2-AAFF-9625CAD0085C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lđ trẻ em &amp; lđ cưỡng bức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CCCE541-5CC9-4F13-997D-7D5FB16C982A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&amp; bảo vệ, đào tạo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EC04A5-8C1B-47AF-A75B-B16B459CB034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098A39-E822-4B48-AB12-6213D280F958}">
      <dgm:prSet custT="1"/>
      <dgm:spPr>
        <a:xfrm>
          <a:off x="2849865" y="111237"/>
          <a:ext cx="2496240" cy="9696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Bảo vệ lực lượng lao động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FCEC54-5A0E-4CB6-9666-D9777B58F44E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sử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dụng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lao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động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trẻ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em</a:t>
          </a:r>
          <a:endParaRPr lang="en-US" sz="18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CE92D-D215-41B1-8574-D81AA1B5814B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 sách &amp; quản lý nguồn nhân lực</a:t>
          </a: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6FDDBC6-4671-400E-89DC-1CCDD9364E9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 điều kiện &amp; điều khoản làm việc</a:t>
          </a:r>
        </a:p>
      </dgm:t>
    </dgm:pt>
    <dgm:pt modelId="{9C52D7BD-D87E-4C84-B4F3-CB65BFE1C3E5}" type="sibTrans" cxnId="{94CC461F-0140-4571-A114-0ABE85ACA9E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57EEE6-20BC-483D-B81B-0315CB7C20A4}" type="parTrans" cxnId="{94CC461F-0140-4571-A114-0ABE85ACA9E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4CF3EE-4CA3-4F72-A5E9-98DC98B8A2B1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 chức NLĐ</a:t>
          </a:r>
        </a:p>
      </dgm:t>
    </dgm:pt>
    <dgm:pt modelId="{DFD0FA2C-F83B-4376-A9DF-6BAB71468AE0}" type="sibTrans" cxnId="{DDB40D3A-F302-4069-AE81-EA594815D1F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A20806-95F6-48CE-8448-92F94B4428BA}" type="parTrans" cxnId="{DDB40D3A-F302-4069-AE81-EA594815D1F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1C7F06-D48D-4977-B049-96AB8BC30A0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quyền bình đẳng</a:t>
          </a:r>
        </a:p>
      </dgm:t>
    </dgm:pt>
    <dgm:pt modelId="{F4F73487-39AD-4D4F-B6C0-B1FC3FEB4CE7}" type="sibTrans" cxnId="{B0079A79-0CFC-493B-878E-3992A8AA604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A3C884-38B4-46D8-880C-B74285D47698}" type="parTrans" cxnId="{B0079A79-0CFC-493B-878E-3992A8AA604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C49851-364F-4665-970E-AC8D7DF3CAF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 việc</a:t>
          </a:r>
        </a:p>
      </dgm:t>
    </dgm:pt>
    <dgm:pt modelId="{5408BC59-5FE3-4121-B08E-B8882454A4E0}" type="parTrans" cxnId="{076E7597-6A67-4122-9B3C-893A6D742F80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799518-9212-4421-8A8B-6BD03FF64363}" type="sibTrans" cxnId="{076E7597-6A67-4122-9B3C-893A6D742F80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B358B7-214E-462A-A05B-2DF03CED89D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</a:t>
          </a:r>
        </a:p>
      </dgm:t>
    </dgm:pt>
    <dgm:pt modelId="{93559371-24AE-45C9-98D1-AB31E4FBF645}" type="parTrans" cxnId="{66A987E4-018D-4BFC-A157-8FBE20DB117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8327CA-4FC9-4480-8416-66F7D26AE0C8}" type="sibTrans" cxnId="{66A987E4-018D-4BFC-A157-8FBE20DB117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32699D-D640-42C2-9BBC-DE5518C1931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 sử dụng lao động cưỡng bức</a:t>
          </a:r>
        </a:p>
      </dgm:t>
    </dgm:pt>
    <dgm:pt modelId="{05B7D4E6-EDC5-41EF-BA00-656B3A6A6EAA}" type="parTrans" cxnId="{017445E7-C73D-44E3-8C3B-95C3C8988BA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368A46-35FB-4746-BF64-65FCFAA3D1B2}" type="sibTrans" cxnId="{017445E7-C73D-44E3-8C3B-95C3C8988BA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F33958-7A59-4E46-AD95-5547224B059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6524BE0-1DA6-4F2D-A2BB-EA745E00B84F}" type="parTrans" cxnId="{8A6DEC5E-C6C2-4CB0-A29E-61E0D30510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00A6DC-A8DF-48AC-947E-6B7176DE0DFB}" type="sibTrans" cxnId="{8A6DEC5E-C6C2-4CB0-A29E-61E0D30510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E0BDEF-6090-4761-A929-B33BD68D830D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Chủ động phòng ngừa tai nạn</a:t>
          </a:r>
        </a:p>
      </dgm:t>
    </dgm:pt>
    <dgm:pt modelId="{EE84A06B-0DB6-45D8-AFA4-16E6B95AACED}" type="parTrans" cxnId="{88E48BC8-DBB6-4836-A9C4-986817C3A91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67AB53-5A67-436E-A173-A872BA24A40A}" type="sibTrans" cxnId="{88E48BC8-DBB6-4836-A9C4-986817C3A91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A9F959-D60B-4AF9-A30E-996D611120D5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nguy hiểm</a:t>
          </a:r>
        </a:p>
      </dgm:t>
    </dgm:pt>
    <dgm:pt modelId="{8BCCD0BE-31C3-4555-8A31-9C316F2D1F07}" type="parTrans" cxnId="{2F37200D-8531-4C04-8680-30465B5F043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1C458-9878-494D-BD67-55ABA6B8FD3E}" type="sibTrans" cxnId="{2F37200D-8531-4C04-8680-30465B5F043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9CFDFC-82A7-4DEE-BE97-FBFB193691BD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 dựng quy trình &amp; BP xử lý nguy cơ cao về ATLĐ</a:t>
          </a:r>
        </a:p>
      </dgm:t>
    </dgm:pt>
    <dgm:pt modelId="{58601D56-1083-48B7-857D-5D9A980F5B33}" type="parTrans" cxnId="{41C13FD5-ED39-481F-8B72-92D1EA672E4C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58FD82-6928-4C63-BC7B-41D125FAB156}" type="sibTrans" cxnId="{41C13FD5-ED39-481F-8B72-92D1EA672E4C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5FE503-D5E2-433D-9A7A-FBB9B56FD049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mức độ kiểm soát &amp; ảnh hưởng với NCC</a:t>
          </a:r>
        </a:p>
      </dgm:t>
    </dgm:pt>
    <dgm:pt modelId="{2C7B8B2D-D477-4D5A-9EE7-11836755404C}" type="parTrans" cxnId="{4E56045B-11F5-465D-B475-47D6535B7D4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226AB4-6C97-4B67-B396-CF8CED09C2D4}" type="sibTrans" cxnId="{4E56045B-11F5-465D-B475-47D6535B7D4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2F37200D-8531-4C04-8680-30465B5F0435}" srcId="{8CA5D5CB-7A30-4FAA-AE31-1DD69EF9EC57}" destId="{6DA9F959-D60B-4AF9-A30E-996D611120D5}" srcOrd="2" destOrd="0" parTransId="{8BCCD0BE-31C3-4555-8A31-9C316F2D1F07}" sibTransId="{DBC1C458-9878-494D-BD67-55ABA6B8FD3E}"/>
    <dgm:cxn modelId="{94CC461F-0140-4571-A114-0ABE85ACA9E8}" srcId="{90C8350A-8943-4F43-B0C4-A69855C3F96F}" destId="{F6FDDBC6-4671-400E-89DC-1CCDD9364E90}" srcOrd="1" destOrd="0" parTransId="{2C57EEE6-20BC-483D-B81B-0315CB7C20A4}" sibTransId="{9C52D7BD-D87E-4C84-B4F3-CB65BFE1C3E5}"/>
    <dgm:cxn modelId="{A7D40829-EDAC-4EF4-B8DE-6FB7D7D42045}" type="presOf" srcId="{8A9CFDFC-82A7-4DEE-BE97-FBFB193691BD}" destId="{5578A797-4997-482D-8967-8BBDE1D23DD9}" srcOrd="0" destOrd="1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3" destOrd="0" parTransId="{72738606-F281-4C1D-ADC0-9D0AEE1C54F2}" sibTransId="{AA2FC25B-8BC4-44E4-83BB-B4CCF76E2BC8}"/>
    <dgm:cxn modelId="{ED896D38-9D06-425A-8D78-E152BFEF2462}" type="presOf" srcId="{7BE0BDEF-6090-4761-A929-B33BD68D830D}" destId="{955B4FEA-EF82-4AD0-AC1D-208FB4A5E334}" srcOrd="0" destOrd="1" presId="urn:microsoft.com/office/officeart/2005/8/layout/hList1"/>
    <dgm:cxn modelId="{DDB40D3A-F302-4069-AE81-EA594815D1FE}" srcId="{90C8350A-8943-4F43-B0C4-A69855C3F96F}" destId="{334CF3EE-4CA3-4F72-A5E9-98DC98B8A2B1}" srcOrd="2" destOrd="0" parTransId="{7AA20806-95F6-48CE-8448-92F94B4428BA}" sibTransId="{DFD0FA2C-F83B-4376-A9DF-6BAB71468AE0}"/>
    <dgm:cxn modelId="{4E56045B-11F5-465D-B475-47D6535B7D4B}" srcId="{52842ACA-9393-4155-A917-E8FCCEBE6089}" destId="{295FE503-D5E2-433D-9A7A-FBB9B56FD049}" srcOrd="2" destOrd="0" parTransId="{2C7B8B2D-D477-4D5A-9EE7-11836755404C}" sibTransId="{9C226AB4-6C97-4B67-B396-CF8CED09C2D4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8A6DEC5E-C6C2-4CB0-A29E-61E0D3051039}" srcId="{DD098A39-E822-4B48-AB12-6213D280F958}" destId="{36F33958-7A59-4E46-AD95-5547224B059F}" srcOrd="2" destOrd="0" parTransId="{A6524BE0-1DA6-4F2D-A2BB-EA745E00B84F}" sibTransId="{A500A6DC-A8DF-48AC-947E-6B7176DE0DFB}"/>
    <dgm:cxn modelId="{F5A20349-A02F-4834-B432-0A98A1FFFFF1}" type="presOf" srcId="{AE1C7F06-D48D-4977-B049-96AB8BC30A06}" destId="{1B41CBE9-944F-468A-90DE-0F5112804798}" srcOrd="0" destOrd="3" presId="urn:microsoft.com/office/officeart/2005/8/layout/hList1"/>
    <dgm:cxn modelId="{8333804D-1478-4FEE-A583-C4E1B8281616}" type="presOf" srcId="{334CF3EE-4CA3-4F72-A5E9-98DC98B8A2B1}" destId="{1B41CBE9-944F-468A-90DE-0F5112804798}" srcOrd="0" destOrd="2" presId="urn:microsoft.com/office/officeart/2005/8/layout/hList1"/>
    <dgm:cxn modelId="{8CFDD34E-20CD-4D7B-ACBF-E854A0169A4F}" type="presOf" srcId="{23C49851-364F-4665-970E-AC8D7DF3CAF0}" destId="{1B41CBE9-944F-468A-90DE-0F5112804798}" srcOrd="0" destOrd="4" presId="urn:microsoft.com/office/officeart/2005/8/layout/hList1"/>
    <dgm:cxn modelId="{CFE05853-5FD7-4FC9-A06B-5C2BBE991EC6}" type="presOf" srcId="{8032699D-D640-42C2-9BBC-DE5518C1931F}" destId="{EE8B42B6-5DD4-41FC-B1B0-C0BAAEF4055C}" srcOrd="0" destOrd="1" presId="urn:microsoft.com/office/officeart/2005/8/layout/hList1"/>
    <dgm:cxn modelId="{A0737177-340B-47B5-8E35-4B060AE17A78}" type="presOf" srcId="{ECCCE541-5CC9-4F13-997D-7D5FB16C982A}" destId="{955B4FEA-EF82-4AD0-AC1D-208FB4A5E334}" srcOrd="0" destOrd="3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B0079A79-0CFC-493B-878E-3992A8AA604A}" srcId="{90C8350A-8943-4F43-B0C4-A69855C3F96F}" destId="{AE1C7F06-D48D-4977-B049-96AB8BC30A06}" srcOrd="3" destOrd="0" parTransId="{84A3C884-38B4-46D8-880C-B74285D47698}" sibTransId="{F4F73487-39AD-4D4F-B6C0-B1FC3FEB4CE7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076E7597-6A67-4122-9B3C-893A6D742F80}" srcId="{90C8350A-8943-4F43-B0C4-A69855C3F96F}" destId="{23C49851-364F-4665-970E-AC8D7DF3CAF0}" srcOrd="4" destOrd="0" parTransId="{5408BC59-5FE3-4121-B08E-B8882454A4E0}" sibTransId="{AE799518-9212-4421-8A8B-6BD03FF64363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372354A9-89AC-4622-802F-09FA9D17D98E}" type="presOf" srcId="{36F33958-7A59-4E46-AD95-5547224B059F}" destId="{EE8B42B6-5DD4-41FC-B1B0-C0BAAEF4055C}" srcOrd="0" destOrd="2" presId="urn:microsoft.com/office/officeart/2005/8/layout/hList1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3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E97017C0-FDE4-4CDD-9AC1-0F44F9E5EBD0}" type="presOf" srcId="{6DA9F959-D60B-4AF9-A30E-996D611120D5}" destId="{955B4FEA-EF82-4AD0-AC1D-208FB4A5E334}" srcOrd="0" destOrd="2" presId="urn:microsoft.com/office/officeart/2005/8/layout/hList1"/>
    <dgm:cxn modelId="{13A2A8C1-BFE0-442A-A063-CB8103EB5867}" srcId="{8CA5D5CB-7A30-4FAA-AE31-1DD69EF9EC57}" destId="{ECCCE541-5CC9-4F13-997D-7D5FB16C982A}" srcOrd="3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88E48BC8-DBB6-4836-A9C4-986817C3A91A}" srcId="{8CA5D5CB-7A30-4FAA-AE31-1DD69EF9EC57}" destId="{7BE0BDEF-6090-4761-A929-B33BD68D830D}" srcOrd="1" destOrd="0" parTransId="{EE84A06B-0DB6-45D8-AFA4-16E6B95AACED}" sibTransId="{5E67AB53-5A67-436E-A173-A872BA24A40A}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4AD7E5D2-E12D-4A79-9A67-5B9FBCBCD297}" type="presOf" srcId="{295FE503-D5E2-433D-9A7A-FBB9B56FD049}" destId="{5578A797-4997-482D-8967-8BBDE1D23DD9}" srcOrd="0" destOrd="2" presId="urn:microsoft.com/office/officeart/2005/8/layout/hList1"/>
    <dgm:cxn modelId="{41C13FD5-ED39-481F-8B72-92D1EA672E4C}" srcId="{52842ACA-9393-4155-A917-E8FCCEBE6089}" destId="{8A9CFDFC-82A7-4DEE-BE97-FBFB193691BD}" srcOrd="1" destOrd="0" parTransId="{58601D56-1083-48B7-857D-5D9A980F5B33}" sibTransId="{5158FD82-6928-4C63-BC7B-41D125FAB156}"/>
    <dgm:cxn modelId="{66A987E4-018D-4BFC-A157-8FBE20DB117A}" srcId="{90C8350A-8943-4F43-B0C4-A69855C3F96F}" destId="{D8B358B7-214E-462A-A05B-2DF03CED89D6}" srcOrd="5" destOrd="0" parTransId="{93559371-24AE-45C9-98D1-AB31E4FBF645}" sibTransId="{878327CA-4FC9-4480-8416-66F7D26AE0C8}"/>
    <dgm:cxn modelId="{E8CD34E6-901D-422B-A28D-E9E5CA8C1201}" type="presOf" srcId="{D8B358B7-214E-462A-A05B-2DF03CED89D6}" destId="{1B41CBE9-944F-468A-90DE-0F5112804798}" srcOrd="0" destOrd="5" presId="urn:microsoft.com/office/officeart/2005/8/layout/hList1"/>
    <dgm:cxn modelId="{017445E7-C73D-44E3-8C3B-95C3C8988BA4}" srcId="{DD098A39-E822-4B48-AB12-6213D280F958}" destId="{8032699D-D640-42C2-9BBC-DE5518C1931F}" srcOrd="1" destOrd="0" parTransId="{05B7D4E6-EDC5-41EF-BA00-656B3A6A6EAA}" sibTransId="{11368A46-35FB-4746-BF64-65FCFAA3D1B2}"/>
    <dgm:cxn modelId="{F2A257E9-B061-489A-95F2-F580B930B6F5}" type="presOf" srcId="{F6FDDBC6-4671-400E-89DC-1CCDD9364E90}" destId="{1B41CBE9-944F-468A-90DE-0F5112804798}" srcOrd="0" destOrd="1" presId="urn:microsoft.com/office/officeart/2005/8/layout/hList1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171983"/>
          <a:ext cx="3458702" cy="20608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Chính sách &amp; Quy trình quản lý nguồn nhân lực</a:t>
          </a:r>
        </a:p>
        <a:p>
          <a:pPr algn="l"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Ban hành chính sách &amp; quy trình nhân sự phù hợp quy mô</a:t>
          </a:r>
        </a:p>
        <a:p>
          <a:pPr algn="l"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quyền lợi, luật lao động &amp; điều khoản liên quan</a:t>
          </a: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17058D-8F6E-4416-BDCB-9A1DA32159B9}">
      <dgm:prSet custT="1"/>
      <dgm:spPr>
        <a:xfrm>
          <a:off x="3919311" y="16481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Điều kiện &amp; điều khoản làm việc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Tôn trọng thỏa ước lao động tập thể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điều kiện làm việc hợp lý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nhập cư được đối xử bình đẳng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5B5F1E6-6939-4F8D-A23B-F0C8E0CFFC28}">
      <dgm:prSet custT="1"/>
      <dgm:spPr>
        <a:xfrm>
          <a:off x="7654018" y="195329"/>
          <a:ext cx="3458702" cy="1978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Tổ chức của NLĐ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 thủ theo quyền lập hội &amp; Thương lượng tập thể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ngăn cản NLĐ tham gia rổ chức, không trả thù, phân biệt đối xử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8E8A3C-6B84-4DDB-8525-1D991908A647}">
      <dgm:prSet custT="1"/>
      <dgm:spPr>
        <a:xfrm>
          <a:off x="4025" y="2668250"/>
          <a:ext cx="3680128" cy="228610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cơ hội bình đẳng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tuyển dụng, đãi ngộ trên đặc điểm cá nhân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 biện pháp ngăn chặn, quấy rối, bóc lột</a:t>
          </a: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94424F1-A601-48E2-8B28-1988D7947142}">
      <dgm:prSet custT="1"/>
      <dgm:spPr>
        <a:xfrm>
          <a:off x="4030024" y="2585905"/>
          <a:ext cx="3458702" cy="245079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Cho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Trước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thế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xây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dựng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kế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hoạch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cực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tham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vấn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NLĐ,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tổ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chức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quan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nhà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nước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Thanh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toán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đầy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đủ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trợ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cấp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BHXH, BH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hưu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trí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CD54A2-4468-462D-8C80-C6B6880F341F}">
      <dgm:prSet custT="1"/>
      <dgm:spPr>
        <a:xfrm>
          <a:off x="7759647" y="2600899"/>
          <a:ext cx="3458702" cy="227089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ràng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dễ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cận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phạt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ngày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tuyển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Y="99309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12480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16287" custScaleY="95327" custLinFactNeighborX="-2020" custLinFactNeighborY="-86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 custScaleY="11016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X="127117" custScaleY="118098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Y="109429" custLinFactNeighborX="-2167" custLinFactNeighborY="-3612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OVERVIEW</a:t>
          </a:r>
        </a:p>
      </dsp:txBody>
      <dsp:txXfrm>
        <a:off x="456548" y="302608"/>
        <a:ext cx="10290480" cy="605604"/>
      </dsp:txXfrm>
    </dsp:sp>
    <dsp:sp modelId="{578FC8D0-477F-4BE3-B3BE-B2A32D5F963A}">
      <dsp:nvSpPr>
        <dsp:cNvPr id="0" name=""/>
        <dsp:cNvSpPr/>
      </dsp:nvSpPr>
      <dsp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 TRÌNH THEO PLVN</a:t>
          </a:r>
        </a:p>
      </dsp:txBody>
      <dsp:txXfrm>
        <a:off x="890507" y="1210724"/>
        <a:ext cx="9856522" cy="605604"/>
      </dsp:txXfrm>
    </dsp:sp>
    <dsp:sp modelId="{F7D62367-0EE5-45F2-A6AC-C88F5FEE6BA8}">
      <dsp:nvSpPr>
        <dsp:cNvPr id="0" name=""/>
        <dsp:cNvSpPr/>
      </dsp:nvSpPr>
      <dsp:spPr>
        <a:xfrm>
          <a:off x="529544" y="1143918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CHI TIẾT TIÊU CHUẨN ĐÁNH GIÁ</a:t>
          </a:r>
        </a:p>
      </dsp:txBody>
      <dsp:txXfrm>
        <a:off x="1023697" y="2118840"/>
        <a:ext cx="9723331" cy="605604"/>
      </dsp:txXfrm>
    </dsp:sp>
    <dsp:sp modelId="{AADBD249-F9E3-426F-9862-33D89AA8618D}">
      <dsp:nvSpPr>
        <dsp:cNvPr id="0" name=""/>
        <dsp:cNvSpPr/>
      </dsp:nvSpPr>
      <dsp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 KẾ HOẠCH QUẢN LÝ RỦI RO MT - XH </a:t>
          </a:r>
          <a:endParaRPr lang="en-US" sz="32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90507" y="3026956"/>
        <a:ext cx="9856522" cy="605604"/>
      </dsp:txXfrm>
    </dsp:sp>
    <dsp:sp modelId="{C594183E-35BA-45AB-8896-168C33D60772}">
      <dsp:nvSpPr>
        <dsp:cNvPr id="0" name=""/>
        <dsp:cNvSpPr/>
      </dsp:nvSpPr>
      <dsp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2F5C2-4842-4A0A-8496-30CA362A5B3B}">
      <dsp:nvSpPr>
        <dsp:cNvPr id="0" name=""/>
        <dsp:cNvSpPr/>
      </dsp:nvSpPr>
      <dsp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BÀI TẬP THỰC HÀNH</a:t>
          </a:r>
          <a:endParaRPr lang="en-US" sz="32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6548" y="3935073"/>
        <a:ext cx="10290480" cy="605604"/>
      </dsp:txXfrm>
    </dsp:sp>
    <dsp:sp modelId="{5D787EA0-F272-4D23-BD3B-9AF007075D88}">
      <dsp:nvSpPr>
        <dsp:cNvPr id="0" name=""/>
        <dsp:cNvSpPr/>
      </dsp:nvSpPr>
      <dsp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55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9558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47770" y="364375"/>
        <a:ext cx="2799551" cy="1228228"/>
      </dsp:txXfrm>
    </dsp:sp>
    <dsp:sp modelId="{01E28DE3-D2A4-4D5B-8683-C82D6D71D370}">
      <dsp:nvSpPr>
        <dsp:cNvPr id="0" name=""/>
        <dsp:cNvSpPr/>
      </dsp:nvSpPr>
      <dsp:spPr>
        <a:xfrm>
          <a:off x="3891490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99693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37905" y="364375"/>
        <a:ext cx="2799551" cy="1228228"/>
      </dsp:txXfrm>
    </dsp:sp>
    <dsp:sp modelId="{F45D3BAE-545D-45D5-8FC9-9724BE6A1EA9}">
      <dsp:nvSpPr>
        <dsp:cNvPr id="0" name=""/>
        <dsp:cNvSpPr/>
      </dsp:nvSpPr>
      <dsp:spPr>
        <a:xfrm>
          <a:off x="7781626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89828" y="326162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728040" y="364374"/>
        <a:ext cx="2799551" cy="12282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56" y="15574"/>
          <a:ext cx="5389396" cy="7488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Tiết kiệm nguồn tài nguyên</a:t>
          </a:r>
        </a:p>
      </dsp:txBody>
      <dsp:txXfrm>
        <a:off x="56" y="15574"/>
        <a:ext cx="5389396" cy="748800"/>
      </dsp:txXfrm>
    </dsp:sp>
    <dsp:sp modelId="{1B41CBE9-944F-468A-90DE-0F5112804798}">
      <dsp:nvSpPr>
        <dsp:cNvPr id="0" name=""/>
        <dsp:cNvSpPr/>
      </dsp:nvSpPr>
      <dsp:spPr>
        <a:xfrm>
          <a:off x="56" y="764374"/>
          <a:ext cx="5389396" cy="375027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Tăng hiệu suất sử dụng năng lượng, nước, NVL &amp; nguồn lực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Kết hợp sản xuất sạch hơn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KNK: dung NLTT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ít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carbon,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nông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nghiệp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khai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thác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chăn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nuôi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bền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vữ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 hoặc giảm nước tiêu thụ, bảo tồn nước</a:t>
          </a:r>
        </a:p>
      </dsp:txBody>
      <dsp:txXfrm>
        <a:off x="56" y="764374"/>
        <a:ext cx="5389396" cy="3750270"/>
      </dsp:txXfrm>
    </dsp:sp>
    <dsp:sp modelId="{187B919F-24D3-467B-878C-DF033B897BB1}">
      <dsp:nvSpPr>
        <dsp:cNvPr id="0" name=""/>
        <dsp:cNvSpPr/>
      </dsp:nvSpPr>
      <dsp:spPr>
        <a:xfrm>
          <a:off x="6143968" y="15574"/>
          <a:ext cx="5389396" cy="7488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Phòng ngừa ô nhiễm</a:t>
          </a:r>
        </a:p>
      </dsp:txBody>
      <dsp:txXfrm>
        <a:off x="6143968" y="15574"/>
        <a:ext cx="5389396" cy="748800"/>
      </dsp:txXfrm>
    </dsp:sp>
    <dsp:sp modelId="{955B4FEA-EF82-4AD0-AC1D-208FB4A5E334}">
      <dsp:nvSpPr>
        <dsp:cNvPr id="0" name=""/>
        <dsp:cNvSpPr/>
      </dsp:nvSpPr>
      <dsp:spPr>
        <a:xfrm>
          <a:off x="6143968" y="764374"/>
          <a:ext cx="5389396" cy="375027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Phòng ngừa ô nhiễm: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Tránh/ giảm thiểu, kiểm soát chất thải ô nhiễm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Đánh giá hiện trạng môi trường, khả năng tự phục hồi, sử dụng đất tương lai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Chất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sinh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chất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giảm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thiểu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phục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hồi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tái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sử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dụng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xử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lý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tiêu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hủy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than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thiện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môi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trường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	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 lý vật liệu nguy hại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sử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thuốc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trừ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sâu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dịch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hại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tổng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sinh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vật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bệnh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tổng</a:t>
          </a:r>
          <a:r>
            <a:rPr lang="en-US" sz="2000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endParaRPr lang="en-US" sz="2000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6143968" y="764374"/>
        <a:ext cx="5389396" cy="37502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134543" y="494765"/>
        <a:ext cx="2608552" cy="11534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605200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Giới</a:t>
          </a: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thiệu</a:t>
          </a:r>
          <a:endParaRPr lang="en-US" sz="2200" b="1" kern="1200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636800" y="169344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144761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endParaRPr lang="en-US" sz="2200" b="1" kern="1200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176361" y="169344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701732" y="269728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733332" y="301328"/>
        <a:ext cx="2485756" cy="10157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628702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660302" y="169344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158398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189998" y="169344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701732" y="269728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áp</a:t>
          </a:r>
          <a:r>
            <a:rPr lang="en-US" sz="2200" b="1" i="0" kern="1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endParaRPr lang="en-US" sz="2200" b="1" kern="1200" dirty="0">
            <a:solidFill>
              <a:srgbClr val="FF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733332" y="301328"/>
        <a:ext cx="2485756" cy="101571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Giảm</a:t>
          </a:r>
          <a:r>
            <a:rPr lang="en-US" sz="2000" b="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thiểu</a:t>
          </a:r>
          <a:r>
            <a:rPr lang="en-US" sz="2000" b="0" kern="1200" dirty="0">
              <a:latin typeface="Cambria" panose="02040503050406030204" pitchFamily="18" charset="0"/>
              <a:ea typeface="Cambria" panose="02040503050406030204" pitchFamily="18" charset="0"/>
            </a:rPr>
            <a:t> &amp; </a:t>
          </a: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khôi</a:t>
          </a:r>
          <a:r>
            <a:rPr lang="en-US" sz="2000" b="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phục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Chiến lược quản lý thích nghi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Tránh tác động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Giảm thiểu &amp; khôi phục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Chiến lược quản lý thích nghi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Tránh tác động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0" y="0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84244" y="341099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20687" y="377542"/>
        <a:ext cx="2649172" cy="1171381"/>
      </dsp:txXfrm>
    </dsp:sp>
    <dsp:sp modelId="{01E28DE3-D2A4-4D5B-8683-C82D6D71D370}">
      <dsp:nvSpPr>
        <dsp:cNvPr id="0" name=""/>
        <dsp:cNvSpPr/>
      </dsp:nvSpPr>
      <dsp:spPr>
        <a:xfrm>
          <a:off x="3683225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88218" y="23278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24661" y="269229"/>
        <a:ext cx="2649172" cy="1171381"/>
      </dsp:txXfrm>
    </dsp:sp>
    <dsp:sp modelId="{F45D3BAE-545D-45D5-8FC9-9724BE6A1EA9}">
      <dsp:nvSpPr>
        <dsp:cNvPr id="0" name=""/>
        <dsp:cNvSpPr/>
      </dsp:nvSpPr>
      <dsp:spPr>
        <a:xfrm>
          <a:off x="7365167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196864" y="170548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</a:t>
          </a: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áp</a:t>
          </a: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dụng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233307" y="206991"/>
        <a:ext cx="2649172" cy="117138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134543" y="494765"/>
        <a:ext cx="2608552" cy="1153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670708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Cam kết, vai trò &amp; trách nhiệm của Tổ chức tài chính đến PTBV </a:t>
          </a:r>
        </a:p>
      </dsp:txBody>
      <dsp:txXfrm>
        <a:off x="715069" y="1047537"/>
        <a:ext cx="2248443" cy="1425878"/>
      </dsp:txXfrm>
    </dsp:sp>
    <dsp:sp modelId="{736AD1C4-EBD2-4D7D-A560-61727EA4688A}">
      <dsp:nvSpPr>
        <dsp:cNvPr id="0" name=""/>
        <dsp:cNvSpPr/>
      </dsp:nvSpPr>
      <dsp:spPr>
        <a:xfrm>
          <a:off x="1947780" y="1331721"/>
          <a:ext cx="2770344" cy="2770344"/>
        </a:xfrm>
        <a:prstGeom prst="leftCircularArrow">
          <a:avLst>
            <a:gd name="adj1" fmla="val 3846"/>
            <a:gd name="adj2" fmla="val 481137"/>
            <a:gd name="adj3" fmla="val 2256648"/>
            <a:gd name="adj4" fmla="val 9024489"/>
            <a:gd name="adj5" fmla="val 44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1190078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Chính sách E&amp;S</a:t>
          </a:r>
        </a:p>
      </dsp:txBody>
      <dsp:txXfrm>
        <a:off x="1214275" y="2541973"/>
        <a:ext cx="2029086" cy="777751"/>
      </dsp:txXfrm>
    </dsp:sp>
    <dsp:sp modelId="{ADDE4922-A0EF-46D2-AACF-C49D8A082D39}">
      <dsp:nvSpPr>
        <dsp:cNvPr id="0" name=""/>
        <dsp:cNvSpPr/>
      </dsp:nvSpPr>
      <dsp:spPr>
        <a:xfrm>
          <a:off x="3774890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Cam kết tính minh bạch, quản trị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Công khai thông tin của tổ chức (dv đầu tư &amp; tư vấn)</a:t>
          </a:r>
        </a:p>
      </dsp:txBody>
      <dsp:txXfrm>
        <a:off x="3819251" y="1460610"/>
        <a:ext cx="2248443" cy="1425878"/>
      </dsp:txXfrm>
    </dsp:sp>
    <dsp:sp modelId="{15410C87-13CF-40F3-9606-9956F63ABF36}">
      <dsp:nvSpPr>
        <dsp:cNvPr id="0" name=""/>
        <dsp:cNvSpPr/>
      </dsp:nvSpPr>
      <dsp:spPr>
        <a:xfrm>
          <a:off x="5032486" y="-243623"/>
          <a:ext cx="3068982" cy="3068982"/>
        </a:xfrm>
        <a:prstGeom prst="circularArrow">
          <a:avLst>
            <a:gd name="adj1" fmla="val 3471"/>
            <a:gd name="adj2" fmla="val 430440"/>
            <a:gd name="adj3" fmla="val 19394049"/>
            <a:gd name="adj4" fmla="val 12575511"/>
            <a:gd name="adj5" fmla="val 405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6A29C-33D3-415E-9B56-125C5AB74F5A}">
      <dsp:nvSpPr>
        <dsp:cNvPr id="0" name=""/>
        <dsp:cNvSpPr/>
      </dsp:nvSpPr>
      <dsp:spPr>
        <a:xfrm>
          <a:off x="4294260" y="590103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/>
            <a:t>Chính</a:t>
          </a:r>
          <a:r>
            <a:rPr lang="en-US" sz="2400" kern="1200" dirty="0"/>
            <a:t> </a:t>
          </a:r>
          <a:r>
            <a:rPr lang="en-US" sz="2400" kern="1200" dirty="0" err="1"/>
            <a:t>sách</a:t>
          </a:r>
          <a:r>
            <a:rPr lang="en-US" sz="2400" kern="1200" dirty="0"/>
            <a:t> </a:t>
          </a:r>
          <a:r>
            <a:rPr lang="en-US" sz="2400" kern="1200" dirty="0" err="1"/>
            <a:t>tiếp</a:t>
          </a:r>
          <a:r>
            <a:rPr lang="en-US" sz="2400" kern="1200" dirty="0"/>
            <a:t> </a:t>
          </a:r>
          <a:r>
            <a:rPr lang="en-US" sz="2400" kern="1200" dirty="0" err="1"/>
            <a:t>cận</a:t>
          </a:r>
          <a:r>
            <a:rPr lang="en-US" sz="2400" kern="1200" dirty="0"/>
            <a:t> </a:t>
          </a:r>
          <a:r>
            <a:rPr lang="en-US" sz="2400" kern="1200"/>
            <a:t>thông tin</a:t>
          </a:r>
        </a:p>
      </dsp:txBody>
      <dsp:txXfrm>
        <a:off x="4318457" y="614300"/>
        <a:ext cx="2029086" cy="777751"/>
      </dsp:txXfrm>
    </dsp:sp>
    <dsp:sp modelId="{7F6568D4-5E26-4ACB-9F8B-F9B8EA0A3752}">
      <dsp:nvSpPr>
        <dsp:cNvPr id="0" name=""/>
        <dsp:cNvSpPr/>
      </dsp:nvSpPr>
      <dsp:spPr>
        <a:xfrm>
          <a:off x="6879072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Hướng dẫn cách xđ rủi ro &amp; tác động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Tránh, giảm thiểu &amp; quản lý rủi ro</a:t>
          </a:r>
        </a:p>
      </dsp:txBody>
      <dsp:txXfrm>
        <a:off x="6923433" y="1047537"/>
        <a:ext cx="2248443" cy="1425878"/>
      </dsp:txXfrm>
    </dsp:sp>
    <dsp:sp modelId="{41554B9C-3C4D-47F4-90B8-71C2453024BA}">
      <dsp:nvSpPr>
        <dsp:cNvPr id="0" name=""/>
        <dsp:cNvSpPr/>
      </dsp:nvSpPr>
      <dsp:spPr>
        <a:xfrm>
          <a:off x="7398442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Tiêu chuẩn hiệu suất</a:t>
          </a:r>
        </a:p>
      </dsp:txBody>
      <dsp:txXfrm>
        <a:off x="7422639" y="2541973"/>
        <a:ext cx="2029086" cy="7777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4C4C4-178A-4B6E-8F78-7742EFF383BE}">
      <dsp:nvSpPr>
        <dsp:cNvPr id="0" name=""/>
        <dsp:cNvSpPr/>
      </dsp:nvSpPr>
      <dsp:spPr>
        <a:xfrm>
          <a:off x="5647348" y="1267375"/>
          <a:ext cx="4171658" cy="735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622"/>
              </a:lnTo>
              <a:lnTo>
                <a:pt x="4171658" y="531622"/>
              </a:lnTo>
              <a:lnTo>
                <a:pt x="4171658" y="735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2C4B6C-1E55-4A89-BA09-FEAE31CD0C9C}">
      <dsp:nvSpPr>
        <dsp:cNvPr id="0" name=""/>
        <dsp:cNvSpPr/>
      </dsp:nvSpPr>
      <dsp:spPr>
        <a:xfrm>
          <a:off x="5647348" y="1267375"/>
          <a:ext cx="2018876" cy="752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33831A-F4A4-4A6A-9420-A3E863B0E872}">
      <dsp:nvSpPr>
        <dsp:cNvPr id="0" name=""/>
        <dsp:cNvSpPr/>
      </dsp:nvSpPr>
      <dsp:spPr>
        <a:xfrm>
          <a:off x="5530172" y="1267375"/>
          <a:ext cx="117176" cy="718571"/>
        </a:xfrm>
        <a:custGeom>
          <a:avLst/>
          <a:gdLst/>
          <a:ahLst/>
          <a:cxnLst/>
          <a:rect l="0" t="0" r="0" b="0"/>
          <a:pathLst>
            <a:path>
              <a:moveTo>
                <a:pt x="117176" y="0"/>
              </a:moveTo>
              <a:lnTo>
                <a:pt x="117176" y="514330"/>
              </a:lnTo>
              <a:lnTo>
                <a:pt x="0" y="514330"/>
              </a:lnTo>
              <a:lnTo>
                <a:pt x="0" y="7185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36A7-ECCA-4793-9CD3-4D39ABA5339D}">
      <dsp:nvSpPr>
        <dsp:cNvPr id="0" name=""/>
        <dsp:cNvSpPr/>
      </dsp:nvSpPr>
      <dsp:spPr>
        <a:xfrm>
          <a:off x="3327186" y="1267375"/>
          <a:ext cx="2320162" cy="735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317F5-A36A-4D16-8CEC-6850FEF4220D}">
      <dsp:nvSpPr>
        <dsp:cNvPr id="0" name=""/>
        <dsp:cNvSpPr/>
      </dsp:nvSpPr>
      <dsp:spPr>
        <a:xfrm>
          <a:off x="972577" y="1267375"/>
          <a:ext cx="4674771" cy="702388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BDD9C-B15C-4881-8A2E-7B20C446577C}">
      <dsp:nvSpPr>
        <dsp:cNvPr id="0" name=""/>
        <dsp:cNvSpPr/>
      </dsp:nvSpPr>
      <dsp:spPr>
        <a:xfrm>
          <a:off x="1832694" y="0"/>
          <a:ext cx="7629308" cy="1267375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 LUẬT VIỆT NAM</a:t>
          </a:r>
        </a:p>
      </dsp:txBody>
      <dsp:txXfrm>
        <a:off x="1832694" y="0"/>
        <a:ext cx="7629308" cy="1267375"/>
      </dsp:txXfrm>
    </dsp:sp>
    <dsp:sp modelId="{D4454792-D854-4FC4-A118-33BE89AC3089}">
      <dsp:nvSpPr>
        <dsp:cNvPr id="0" name=""/>
        <dsp:cNvSpPr/>
      </dsp:nvSpPr>
      <dsp:spPr>
        <a:xfrm>
          <a:off x="0" y="1969764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Luật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Bảo </a:t>
          </a: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vệ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Môi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trường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2020</a:t>
          </a:r>
        </a:p>
      </dsp:txBody>
      <dsp:txXfrm>
        <a:off x="0" y="1969764"/>
        <a:ext cx="1945155" cy="972577"/>
      </dsp:txXfrm>
    </dsp:sp>
    <dsp:sp modelId="{BA71111E-F359-4474-9B35-21049F66D151}">
      <dsp:nvSpPr>
        <dsp:cNvPr id="0" name=""/>
        <dsp:cNvSpPr/>
      </dsp:nvSpPr>
      <dsp:spPr>
        <a:xfrm>
          <a:off x="2354609" y="2003240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Nghị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Định 08/2022/NĐ-CP</a:t>
          </a:r>
        </a:p>
      </dsp:txBody>
      <dsp:txXfrm>
        <a:off x="2354609" y="2003240"/>
        <a:ext cx="1945155" cy="972577"/>
      </dsp:txXfrm>
    </dsp:sp>
    <dsp:sp modelId="{5466CBF4-CF0A-4D21-A493-E79917C2C55C}">
      <dsp:nvSpPr>
        <dsp:cNvPr id="0" name=""/>
        <dsp:cNvSpPr/>
      </dsp:nvSpPr>
      <dsp:spPr>
        <a:xfrm>
          <a:off x="4557594" y="1985947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Nghị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Định </a:t>
          </a:r>
          <a:r>
            <a:rPr lang="vi-VN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05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</a:t>
          </a:r>
          <a:r>
            <a:rPr lang="vi-VN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2025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/NĐ-CP</a:t>
          </a:r>
        </a:p>
      </dsp:txBody>
      <dsp:txXfrm>
        <a:off x="4557594" y="1985947"/>
        <a:ext cx="1945155" cy="972577"/>
      </dsp:txXfrm>
    </dsp:sp>
    <dsp:sp modelId="{C1A9826B-6FA5-4EBB-86F2-C4A87FC22A3D}">
      <dsp:nvSpPr>
        <dsp:cNvPr id="0" name=""/>
        <dsp:cNvSpPr/>
      </dsp:nvSpPr>
      <dsp:spPr>
        <a:xfrm>
          <a:off x="6693648" y="2019978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 </a:t>
          </a: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02/2022/TT-BTNMT</a:t>
          </a:r>
        </a:p>
      </dsp:txBody>
      <dsp:txXfrm>
        <a:off x="6693648" y="2019978"/>
        <a:ext cx="1945155" cy="972577"/>
      </dsp:txXfrm>
    </dsp:sp>
    <dsp:sp modelId="{7D4AD966-329E-434D-923C-C1B1DA890275}">
      <dsp:nvSpPr>
        <dsp:cNvPr id="0" name=""/>
        <dsp:cNvSpPr/>
      </dsp:nvSpPr>
      <dsp:spPr>
        <a:xfrm>
          <a:off x="8846429" y="2003240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 </a:t>
          </a:r>
          <a:r>
            <a:rPr lang="en-US" sz="23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07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</a:t>
          </a:r>
          <a:r>
            <a:rPr lang="vi-VN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2025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/TT-</a:t>
          </a:r>
          <a:r>
            <a:rPr lang="vi-VN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BN</a:t>
          </a:r>
          <a:r>
            <a:rPr lang="en-US" sz="23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NMT</a:t>
          </a:r>
        </a:p>
      </dsp:txBody>
      <dsp:txXfrm>
        <a:off x="8846429" y="2003240"/>
        <a:ext cx="1945155" cy="9725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47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4322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34987" y="292410"/>
        <a:ext cx="2798089" cy="985652"/>
      </dsp:txXfrm>
    </dsp:sp>
    <dsp:sp modelId="{01E28DE3-D2A4-4D5B-8683-C82D6D71D370}">
      <dsp:nvSpPr>
        <dsp:cNvPr id="0" name=""/>
        <dsp:cNvSpPr/>
      </dsp:nvSpPr>
      <dsp:spPr>
        <a:xfrm>
          <a:off x="3869088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7206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02728" y="292410"/>
        <a:ext cx="2798089" cy="985652"/>
      </dsp:txXfrm>
    </dsp:sp>
    <dsp:sp modelId="{F45D3BAE-545D-45D5-8FC9-9724BE6A1EA9}">
      <dsp:nvSpPr>
        <dsp:cNvPr id="0" name=""/>
        <dsp:cNvSpPr/>
      </dsp:nvSpPr>
      <dsp:spPr>
        <a:xfrm>
          <a:off x="7736829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3980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670468" y="292410"/>
        <a:ext cx="2798089" cy="9856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49641" y="0"/>
          <a:ext cx="4292199" cy="2425158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 - XH</a:t>
          </a:r>
        </a:p>
        <a:p>
          <a:pPr marL="0" lvl="0" indent="0" algn="l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(iv)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chuẩn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49641" y="0"/>
        <a:ext cx="4292199" cy="2425158"/>
      </dsp:txXfrm>
    </dsp:sp>
    <dsp:sp modelId="{9B153B15-D822-4E51-B07F-4EB839189969}">
      <dsp:nvSpPr>
        <dsp:cNvPr id="0" name=""/>
        <dsp:cNvSpPr/>
      </dsp:nvSpPr>
      <dsp:spPr>
        <a:xfrm>
          <a:off x="4879370" y="98173"/>
          <a:ext cx="2937427" cy="225590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cần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Định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hướng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Cam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Quốc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tế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79370" y="98173"/>
        <a:ext cx="2937427" cy="2255909"/>
      </dsp:txXfrm>
    </dsp:sp>
    <dsp:sp modelId="{9FCB3000-ACE7-4066-8C88-CE1777543F88}">
      <dsp:nvSpPr>
        <dsp:cNvPr id="0" name=""/>
        <dsp:cNvSpPr/>
      </dsp:nvSpPr>
      <dsp:spPr>
        <a:xfrm>
          <a:off x="8110541" y="144975"/>
          <a:ext cx="3438259" cy="2383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Tiến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Xem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Vùng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Chuỗi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</dsp:txBody>
      <dsp:txXfrm>
        <a:off x="8110541" y="144975"/>
        <a:ext cx="3438259" cy="2383246"/>
      </dsp:txXfrm>
    </dsp:sp>
    <dsp:sp modelId="{50738902-AB3A-4854-8913-035570B0177A}">
      <dsp:nvSpPr>
        <dsp:cNvPr id="0" name=""/>
        <dsp:cNvSpPr/>
      </dsp:nvSpPr>
      <dsp:spPr>
        <a:xfrm>
          <a:off x="15826" y="2642088"/>
          <a:ext cx="4277864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endParaRPr lang="en-US" sz="15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vi-VN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QL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mục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tiêu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nguyên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tắc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đã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hành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vi-VN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động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Biện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pháp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thiểu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rủi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cải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thiện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hiệu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suất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MT-XH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Hệ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thống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phân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rủi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ngừa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Giảm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thiểu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Bồi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thường</a:t>
          </a:r>
          <a:endParaRPr lang="vi-VN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5826" y="2642088"/>
        <a:ext cx="4277864" cy="1762456"/>
      </dsp:txXfrm>
    </dsp:sp>
    <dsp:sp modelId="{E1682A26-D29B-4C4C-B9E0-0866522CA283}">
      <dsp:nvSpPr>
        <dsp:cNvPr id="0" name=""/>
        <dsp:cNvSpPr/>
      </dsp:nvSpPr>
      <dsp:spPr>
        <a:xfrm>
          <a:off x="4615222" y="2647217"/>
          <a:ext cx="3319117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5.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củng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cố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cấu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nguồn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về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MT-XH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hóa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đào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tạo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Cambria" panose="02040503050406030204" pitchFamily="18" charset="0"/>
              <a:cs typeface="Arial" panose="020B0604020202020204" pitchFamily="34" charset="0"/>
            </a:rPr>
            <a:t>sự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615222" y="2647217"/>
        <a:ext cx="3319117" cy="1762456"/>
      </dsp:txXfrm>
    </dsp:sp>
    <dsp:sp modelId="{BF160FDE-5C62-45B5-8D8E-AA2203A5CAB2}">
      <dsp:nvSpPr>
        <dsp:cNvPr id="0" name=""/>
        <dsp:cNvSpPr/>
      </dsp:nvSpPr>
      <dsp:spPr>
        <a:xfrm>
          <a:off x="8096573" y="2678589"/>
          <a:ext cx="3653954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địa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096573" y="2678589"/>
        <a:ext cx="3653954" cy="17624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2081" y="148488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xây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phối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hợp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thiết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với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Mời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đại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diện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cộng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đồng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gia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sát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ghi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chép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lưu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giữ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Vai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trò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lãnh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đạo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cao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081" y="148488"/>
        <a:ext cx="3398023" cy="2038814"/>
      </dsp:txXfrm>
    </dsp:sp>
    <dsp:sp modelId="{9B153B15-D822-4E51-B07F-4EB839189969}">
      <dsp:nvSpPr>
        <dsp:cNvPr id="0" name=""/>
        <dsp:cNvSpPr/>
      </dsp:nvSpPr>
      <dsp:spPr>
        <a:xfrm>
          <a:off x="3739908" y="93827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8. Sự tham gia của cộng đồng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Phân tích đối tượng liên quan &amp; lập kế hoạch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Công bố &amp; truyền đạt thông tin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Tham vấn &amp; tham gia thực chất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Cơ chế khiếu nại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Báo cáo thường xuyên cộng đồng bị ảnh hưởng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739908" y="93827"/>
        <a:ext cx="3547604" cy="2148135"/>
      </dsp:txXfrm>
    </dsp:sp>
    <dsp:sp modelId="{9FCB3000-ACE7-4066-8C88-CE1777543F88}">
      <dsp:nvSpPr>
        <dsp:cNvPr id="0" name=""/>
        <dsp:cNvSpPr/>
      </dsp:nvSpPr>
      <dsp:spPr>
        <a:xfrm>
          <a:off x="7627315" y="148488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Phân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tích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đối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tượng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lập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hoạch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định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liên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Xây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kế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hoạch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đồng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Công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bố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dự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án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Tham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toàn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diện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nhiệm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phủ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627315" y="148488"/>
        <a:ext cx="3667928" cy="2038814"/>
      </dsp:txXfrm>
    </dsp:sp>
    <dsp:sp modelId="{50738902-AB3A-4854-8913-035570B0177A}">
      <dsp:nvSpPr>
        <dsp:cNvPr id="0" name=""/>
        <dsp:cNvSpPr/>
      </dsp:nvSpPr>
      <dsp:spPr>
        <a:xfrm>
          <a:off x="103054" y="2581765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Triển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khai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duy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kênh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truyền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Tiếp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nhận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từ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ngoài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Xem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xét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giá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Cung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phản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hồi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Điều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chỉnh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lý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3054" y="2581765"/>
        <a:ext cx="3615565" cy="2038814"/>
      </dsp:txXfrm>
    </dsp:sp>
    <dsp:sp modelId="{E1682A26-D29B-4C4C-B9E0-0866522CA283}">
      <dsp:nvSpPr>
        <dsp:cNvPr id="0" name=""/>
        <dsp:cNvSpPr/>
      </dsp:nvSpPr>
      <dsp:spPr>
        <a:xfrm>
          <a:off x="4058421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11. Cơ chế khiếu nại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Cơ chế khiếu nại, tiếp nhận giải quyết khiếu nại, mối lo liên quan MT-XH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Phù hợp quy mô, rủi ro &amp; tác động dự án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Lấy cộng đồng ảnh hưởng làm đối tượng chính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Xử lý kịp thời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058421" y="2581765"/>
        <a:ext cx="3398023" cy="2038814"/>
      </dsp:txXfrm>
    </dsp:sp>
    <dsp:sp modelId="{BF160FDE-5C62-45B5-8D8E-AA2203A5CAB2}">
      <dsp:nvSpPr>
        <dsp:cNvPr id="0" name=""/>
        <dsp:cNvSpPr/>
      </dsp:nvSpPr>
      <dsp:spPr>
        <a:xfrm>
          <a:off x="7796248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12. Báo cáo đến cộng đồng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Phải cung cấp báo cáo định kỳ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Mô tả tiến độ thực hiện kế hoạch hành động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Thông tin các vấn đề được nêu ra trong tham vấn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Biện pháp giảm nhen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Tần suất báo cáo</a:t>
          </a:r>
        </a:p>
      </dsp:txBody>
      <dsp:txXfrm>
        <a:off x="7796248" y="2581765"/>
        <a:ext cx="3398023" cy="20388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68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1822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56181" y="361973"/>
        <a:ext cx="2827449" cy="1220135"/>
      </dsp:txXfrm>
    </dsp:sp>
    <dsp:sp modelId="{01E28DE3-D2A4-4D5B-8683-C82D6D71D370}">
      <dsp:nvSpPr>
        <dsp:cNvPr id="0" name=""/>
        <dsp:cNvSpPr/>
      </dsp:nvSpPr>
      <dsp:spPr>
        <a:xfrm>
          <a:off x="3928557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84541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Mục tiêu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83371" y="361973"/>
        <a:ext cx="2827449" cy="1220135"/>
      </dsp:txXfrm>
    </dsp:sp>
    <dsp:sp modelId="{F45D3BAE-545D-45D5-8FC9-9724BE6A1EA9}">
      <dsp:nvSpPr>
        <dsp:cNvPr id="0" name=""/>
        <dsp:cNvSpPr/>
      </dsp:nvSpPr>
      <dsp:spPr>
        <a:xfrm>
          <a:off x="7855746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772600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Phạm vi áp dụng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10560" y="361973"/>
        <a:ext cx="2827449" cy="1220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4151" y="256043"/>
          <a:ext cx="2496240" cy="99849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 kiện làm việc &amp; quản lý quan hệ với NLĐ</a:t>
          </a:r>
        </a:p>
      </dsp:txBody>
      <dsp:txXfrm>
        <a:off x="4151" y="256043"/>
        <a:ext cx="2496240" cy="998496"/>
      </dsp:txXfrm>
    </dsp:sp>
    <dsp:sp modelId="{1B41CBE9-944F-468A-90DE-0F5112804798}">
      <dsp:nvSpPr>
        <dsp:cNvPr id="0" name=""/>
        <dsp:cNvSpPr/>
      </dsp:nvSpPr>
      <dsp:spPr>
        <a:xfrm>
          <a:off x="4151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 sách &amp; quản lý nguồn nhân lực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 điều kiện &amp; điều khoản làm việc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 chức NLĐ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quyền bình đẳng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 việc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</a:t>
          </a:r>
        </a:p>
      </dsp:txBody>
      <dsp:txXfrm>
        <a:off x="4151" y="1254539"/>
        <a:ext cx="2496240" cy="3033224"/>
      </dsp:txXfrm>
    </dsp:sp>
    <dsp:sp modelId="{9595A9BA-973C-4782-AA04-57A3AFEC46FD}">
      <dsp:nvSpPr>
        <dsp:cNvPr id="0" name=""/>
        <dsp:cNvSpPr/>
      </dsp:nvSpPr>
      <dsp:spPr>
        <a:xfrm>
          <a:off x="2849865" y="256043"/>
          <a:ext cx="2496240" cy="998496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Bảo vệ lực lượng lao động</a:t>
          </a:r>
        </a:p>
      </dsp:txBody>
      <dsp:txXfrm>
        <a:off x="2849865" y="256043"/>
        <a:ext cx="2496240" cy="998496"/>
      </dsp:txXfrm>
    </dsp:sp>
    <dsp:sp modelId="{EE8B42B6-5DD4-41FC-B1B0-C0BAAEF4055C}">
      <dsp:nvSpPr>
        <dsp:cNvPr id="0" name=""/>
        <dsp:cNvSpPr/>
      </dsp:nvSpPr>
      <dsp:spPr>
        <a:xfrm>
          <a:off x="2849865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sử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dụng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lao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động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trẻ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em</a:t>
          </a:r>
          <a:endParaRPr lang="en-US" sz="18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 sử dụng lao động cưỡng bức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849865" y="1254539"/>
        <a:ext cx="2496240" cy="3033224"/>
      </dsp:txXfrm>
    </dsp:sp>
    <dsp:sp modelId="{187B919F-24D3-467B-878C-DF033B897BB1}">
      <dsp:nvSpPr>
        <dsp:cNvPr id="0" name=""/>
        <dsp:cNvSpPr/>
      </dsp:nvSpPr>
      <dsp:spPr>
        <a:xfrm>
          <a:off x="5695579" y="256043"/>
          <a:ext cx="2496240" cy="998496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toàn &amp; sức khỏe nghề nghiệp </a:t>
          </a:r>
        </a:p>
      </dsp:txBody>
      <dsp:txXfrm>
        <a:off x="5695579" y="256043"/>
        <a:ext cx="2496240" cy="998496"/>
      </dsp:txXfrm>
    </dsp:sp>
    <dsp:sp modelId="{955B4FEA-EF82-4AD0-AC1D-208FB4A5E334}">
      <dsp:nvSpPr>
        <dsp:cNvPr id="0" name=""/>
        <dsp:cNvSpPr/>
      </dsp:nvSpPr>
      <dsp:spPr>
        <a:xfrm>
          <a:off x="5695579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Đảm bảo môi trường làm việc an toàn &amp; lành mạnh, xem xét rủi ro ngành nghề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Chủ động phòng ngừa tai nạn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nguy hiểm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&amp; bảo vệ, đào tạo</a:t>
          </a:r>
        </a:p>
      </dsp:txBody>
      <dsp:txXfrm>
        <a:off x="5695579" y="1254539"/>
        <a:ext cx="2496240" cy="3033224"/>
      </dsp:txXfrm>
    </dsp:sp>
    <dsp:sp modelId="{65C0209A-46E2-4F03-8FE2-65361B23341E}">
      <dsp:nvSpPr>
        <dsp:cNvPr id="0" name=""/>
        <dsp:cNvSpPr/>
      </dsp:nvSpPr>
      <dsp:spPr>
        <a:xfrm>
          <a:off x="8541294" y="256043"/>
          <a:ext cx="2496240" cy="998496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do bên thứ 3 thuê &amp; Chuỗi cung ứng</a:t>
          </a:r>
        </a:p>
      </dsp:txBody>
      <dsp:txXfrm>
        <a:off x="8541294" y="256043"/>
        <a:ext cx="2496240" cy="998496"/>
      </dsp:txXfrm>
    </dsp:sp>
    <dsp:sp modelId="{5578A797-4997-482D-8967-8BBDE1D23DD9}">
      <dsp:nvSpPr>
        <dsp:cNvPr id="0" name=""/>
        <dsp:cNvSpPr/>
      </dsp:nvSpPr>
      <dsp:spPr>
        <a:xfrm>
          <a:off x="8541294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lđ trẻ em &amp; lđ cưỡng bức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 dựng quy trình &amp; BP xử lý nguy cơ cao về ATLĐ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mức độ kiểm soát &amp; ảnh hưởng với NCC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541294" y="1254539"/>
        <a:ext cx="2496240" cy="30332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78990" y="184794"/>
          <a:ext cx="3193921" cy="1903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Chính sách &amp; Quy trình quản lý nguồn nhân lực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Ban hành chính sách &amp; quy trình nhân sự phù hợp quy mô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quyền lợi, luật lao động &amp; điều khoản liên 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8990" y="184794"/>
        <a:ext cx="3193921" cy="1903111"/>
      </dsp:txXfrm>
    </dsp:sp>
    <dsp:sp modelId="{9B153B15-D822-4E51-B07F-4EB839189969}">
      <dsp:nvSpPr>
        <dsp:cNvPr id="0" name=""/>
        <dsp:cNvSpPr/>
      </dsp:nvSpPr>
      <dsp:spPr>
        <a:xfrm>
          <a:off x="3592304" y="178173"/>
          <a:ext cx="3592523" cy="191635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Điều kiện &amp; điều khoản làm việc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Tôn trọng thỏa ước lao động tập thể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điều kiện làm việc hợp lý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nhập cư được đối xử bình đẳng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592304" y="178173"/>
        <a:ext cx="3592523" cy="1916353"/>
      </dsp:txXfrm>
    </dsp:sp>
    <dsp:sp modelId="{9FCB3000-ACE7-4066-8C88-CE1777543F88}">
      <dsp:nvSpPr>
        <dsp:cNvPr id="0" name=""/>
        <dsp:cNvSpPr/>
      </dsp:nvSpPr>
      <dsp:spPr>
        <a:xfrm>
          <a:off x="7439702" y="206353"/>
          <a:ext cx="3714115" cy="182680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Tổ chức của NLĐ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 thủ theo quyền lập hội &amp; Thương lượng tập thể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ngăn cản NLĐ tham gia rổ chức, không trả thù, phân biệt đối xử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439702" y="206353"/>
        <a:ext cx="3714115" cy="1826801"/>
      </dsp:txXfrm>
    </dsp:sp>
    <dsp:sp modelId="{50738902-AB3A-4854-8913-035570B0177A}">
      <dsp:nvSpPr>
        <dsp:cNvPr id="0" name=""/>
        <dsp:cNvSpPr/>
      </dsp:nvSpPr>
      <dsp:spPr>
        <a:xfrm>
          <a:off x="3102" y="2489959"/>
          <a:ext cx="3398396" cy="2111092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cơ hội bình đẳng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tuyển dụng, đãi ngộ trên đặc điểm cá nhân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 biện pháp ngăn chặn, quấy rối, bóc lột</a:t>
          </a: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102" y="2489959"/>
        <a:ext cx="3398396" cy="2111092"/>
      </dsp:txXfrm>
    </dsp:sp>
    <dsp:sp modelId="{E1682A26-D29B-4C4C-B9E0-0866522CA283}">
      <dsp:nvSpPr>
        <dsp:cNvPr id="0" name=""/>
        <dsp:cNvSpPr/>
      </dsp:nvSpPr>
      <dsp:spPr>
        <a:xfrm>
          <a:off x="3720891" y="2413918"/>
          <a:ext cx="4060017" cy="226317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Cho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Trước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thế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kế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hoạch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cực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tham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vấn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NLĐ,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tổ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chức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quan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nhà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nước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Thanh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toán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đầy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đủ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trợ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cấp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BHXH, BH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hưu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trí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720891" y="2413918"/>
        <a:ext cx="4060017" cy="2263174"/>
      </dsp:txXfrm>
    </dsp:sp>
    <dsp:sp modelId="{BF160FDE-5C62-45B5-8D8E-AA2203A5CAB2}">
      <dsp:nvSpPr>
        <dsp:cNvPr id="0" name=""/>
        <dsp:cNvSpPr/>
      </dsp:nvSpPr>
      <dsp:spPr>
        <a:xfrm>
          <a:off x="8031089" y="2427764"/>
          <a:ext cx="3193921" cy="209704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ràng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dễ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cận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phạt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ngày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tuyển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031089" y="2427764"/>
        <a:ext cx="3193921" cy="20970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69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93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716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31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11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48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7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31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9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0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053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767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9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2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45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1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60043" y="2131263"/>
            <a:ext cx="11271914" cy="1799292"/>
          </a:xfrm>
        </p:spPr>
        <p:txBody>
          <a:bodyPr>
            <a:normAutofit/>
          </a:bodyPr>
          <a:lstStyle/>
          <a:p>
            <a:r>
              <a:rPr lang="en-US" sz="3200" dirty="0"/>
              <a:t>ĐÁNH GIÁ MÔI TRƯỜNG VÀ XÃ HỘI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C847D-7293-BBA6-3C52-C5E30AAE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A4EC4A-CF11-CF14-AD3A-F56161B92AB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55C3795-A1B2-2B19-CA0A-B786F2CB6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652442"/>
              </p:ext>
            </p:extLst>
          </p:nvPr>
        </p:nvGraphicFramePr>
        <p:xfrm>
          <a:off x="498254" y="2157948"/>
          <a:ext cx="11361650" cy="4474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7708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EE784-EEE1-9395-0052-D36C7B9A0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627A0FC-15FD-B4AB-D4D3-EAC9142CFB43}"/>
              </a:ext>
            </a:extLst>
          </p:cNvPr>
          <p:cNvSpPr txBox="1">
            <a:spLocks/>
          </p:cNvSpPr>
          <p:nvPr/>
        </p:nvSpPr>
        <p:spPr>
          <a:xfrm>
            <a:off x="941166" y="1118330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36FE64-502A-7BBB-698F-C4928FD97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60254"/>
              </p:ext>
            </p:extLst>
          </p:nvPr>
        </p:nvGraphicFramePr>
        <p:xfrm>
          <a:off x="302302" y="2013699"/>
          <a:ext cx="11587396" cy="441299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8546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281662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7307188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2332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dự án, đối tượng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 chi tiết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58301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tượng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ĐTM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đầu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I, II, III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về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(NĐ 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/NĐ-CP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cập nhật cho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NĐ 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08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2022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/NĐ-CP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I: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ĐTM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75791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thông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tin &amp;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khảo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trường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Khảo sát điều kiện tự nhiên, hiện trạng sử dụng đất, môi tường không khí, nước, đất, đa dạng sinh học, hiện trạng dân cư, sinh kế, văn hóa – xã hội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các thành phần MT-XH có thể bị ảnh hưởng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528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 báo cáo ESIA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Chủ dự án thuê đơn vị tư vấn có đủ điều kiện (chứng chỉ năng lực)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dung: mô tả dự án, hiện trạng MT-XH, dự báo tác động, biện pháp giảm thiểu, chương trình giám sát MT-XH, tham vấn cộng đồng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929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 vấn cộng đồng &amp; các bên liên quan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Gửi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văn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vấn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tới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UBND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trị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hội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thoại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trình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làm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rõ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ý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kiến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góp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ý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42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3A8F5-DD5C-1880-0474-7340AC2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964619-4053-22A2-4B2A-DF3ABA8FAA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37BED3-D6D9-BC07-1751-5B2BC04EE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019958"/>
              </p:ext>
            </p:extLst>
          </p:nvPr>
        </p:nvGraphicFramePr>
        <p:xfrm>
          <a:off x="327416" y="2293296"/>
          <a:ext cx="11537168" cy="448692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4217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32551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1040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tượng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 chi tiết</a:t>
                      </a:r>
                      <a:endParaRPr lang="vi-VN" sz="18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007782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Nộp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báo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cáo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ESIA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quyền</a:t>
                      </a:r>
                      <a:endParaRPr lang="vi-VN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Tùy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quyền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sẽ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thuộc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về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vi-VN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NMT (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thuộc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I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lớn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liên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tỉnh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nhạy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cảm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vi-VN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UBND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tỉnh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Sở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NMT)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5183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Tổ chức thẩm định ĐTM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 quan có thẩm quyền thành lập Hội đồng thẩm định ĐTM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 chức họp, đánh giá sơ bộ, yêu cầu sửa đổi nếu cần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Phê duyệt kết quả ĐTM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 quan thẩm quyền ban hành Quyết định phê duyệt ĐTM, kèm theo yêu cầu BVMT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Căn cứ pháp lý để tiếp tục cấp phép xây dựng hoặc vận hành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8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Công khai nội dung ĐTM &amp; giám sát thực hiện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Công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khai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thông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tin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hội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quan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nhà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nước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kiểm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kỳ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quyền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khiếu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nại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dấu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hiệu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phạm</a:t>
                      </a:r>
                      <a:endParaRPr lang="vi-VN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242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C8AC9-E90E-C591-FB48-C5F77A9AB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5E3776-F450-CAF1-FF16-D6DC58ADC2F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 TIẾT TIÊU CHUẨN HOẠT ĐỘNG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67E76-4898-2682-E8EB-7DF5BEEFC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F62C2B4-446D-BB84-95B8-A9CEA847E8F6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Đánh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giá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quản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lý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rủi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ro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tác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động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đến</a:t>
            </a:r>
            <a:r>
              <a:rPr lang="en-US" sz="3200" kern="0" dirty="0">
                <a:latin typeface="Cambria"/>
                <a:ea typeface="Cambria"/>
              </a:rPr>
              <a:t> MT&amp;XH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8829BC-B049-DABD-43B8-67867C8EAEFA}"/>
              </a:ext>
            </a:extLst>
          </p:cNvPr>
          <p:cNvGrpSpPr/>
          <p:nvPr/>
        </p:nvGrpSpPr>
        <p:grpSpPr>
          <a:xfrm>
            <a:off x="446590" y="2158584"/>
            <a:ext cx="11500571" cy="4484412"/>
            <a:chOff x="557418" y="1888482"/>
            <a:chExt cx="10942920" cy="7327306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EDBF3C83-E7B4-FCF7-EE67-D17C83FE19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67824344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0F92-D401-4642-B191-BA8B8153FA55}"/>
                </a:ext>
              </a:extLst>
            </p:cNvPr>
            <p:cNvSpPr txBox="1"/>
            <p:nvPr/>
          </p:nvSpPr>
          <p:spPr>
            <a:xfrm>
              <a:off x="557418" y="4271053"/>
              <a:ext cx="3643544" cy="4425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Vai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trò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thống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quản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lý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với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tham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của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lãnh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cấp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cao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NLĐ,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đồng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ảnh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hưởng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Lập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kế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kiểm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hành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due diligence (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điều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chi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tiết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)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theo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Tiêu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chuẩn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C53BB4-22A4-87AE-978F-7FAF26CB1D04}"/>
                </a:ext>
              </a:extLst>
            </p:cNvPr>
            <p:cNvSpPr txBox="1"/>
            <p:nvPr/>
          </p:nvSpPr>
          <p:spPr>
            <a:xfrm>
              <a:off x="4393005" y="4036004"/>
              <a:ext cx="4200077" cy="5179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định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đánh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rủi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ro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thống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phân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cấp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nhằm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lường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trước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tránh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thiểu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suất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MT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xã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hội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quyết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hợp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lý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khiếu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nại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từ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đồng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Tăng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cường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tham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của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đồng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ảnh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hưởng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2153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8D678-77B6-34DB-C658-5D4300E09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1187FA9-0010-5EE4-0885-562EA7676E0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Đánh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giá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quản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lý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rủi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ro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tác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động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đến</a:t>
            </a:r>
            <a:r>
              <a:rPr lang="en-US" sz="3200" kern="0" dirty="0">
                <a:latin typeface="Cambria"/>
                <a:ea typeface="Cambria"/>
              </a:rPr>
              <a:t> MT&amp;XH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F4F6BB3-5DB6-9C0B-E192-35D4C7BC1A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5678624"/>
              </p:ext>
            </p:extLst>
          </p:nvPr>
        </p:nvGraphicFramePr>
        <p:xfrm>
          <a:off x="149902" y="2065540"/>
          <a:ext cx="11842229" cy="472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763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44FD-D74A-4662-76DE-28F18063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005E849-F4A0-4583-2F34-D4C6ADE42D1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Đánh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giá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quản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lý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rủi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ro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tác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động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đến</a:t>
            </a:r>
            <a:r>
              <a:rPr lang="en-US" sz="3200" kern="0" dirty="0">
                <a:latin typeface="Cambria"/>
                <a:ea typeface="Cambria"/>
              </a:rPr>
              <a:t> MT&amp;XH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D3B716E-F47D-796E-A179-E02EA24BA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2249446"/>
              </p:ext>
            </p:extLst>
          </p:nvPr>
        </p:nvGraphicFramePr>
        <p:xfrm>
          <a:off x="539637" y="2143592"/>
          <a:ext cx="11297326" cy="4714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314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3F9-A71B-D9EE-C3E4-FC7B55885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912EEA9-9E37-56D6-D87C-DCA38072F53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100" kern="0" dirty="0">
                <a:latin typeface="Cambria"/>
                <a:ea typeface="Cambria"/>
              </a:rPr>
              <a:t>PS2: </a:t>
            </a:r>
            <a:r>
              <a:rPr lang="en-US" sz="3100" kern="0" dirty="0" err="1">
                <a:latin typeface="Cambria"/>
                <a:ea typeface="Cambria"/>
              </a:rPr>
              <a:t>Điều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kiện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làm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việc</a:t>
            </a:r>
            <a:r>
              <a:rPr lang="en-US" sz="3100" kern="0" dirty="0">
                <a:latin typeface="Cambria"/>
                <a:ea typeface="Cambria"/>
              </a:rPr>
              <a:t> &amp; </a:t>
            </a:r>
            <a:r>
              <a:rPr lang="en-US" sz="3100" kern="0" dirty="0" err="1">
                <a:latin typeface="Cambria"/>
                <a:ea typeface="Cambria"/>
              </a:rPr>
              <a:t>lao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động</a:t>
            </a:r>
            <a:endParaRPr lang="en-US" sz="31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2C2B2A-A8B7-6BBA-9AA1-D35D29C5CD7A}"/>
              </a:ext>
            </a:extLst>
          </p:cNvPr>
          <p:cNvGrpSpPr/>
          <p:nvPr/>
        </p:nvGrpSpPr>
        <p:grpSpPr>
          <a:xfrm>
            <a:off x="209862" y="2098623"/>
            <a:ext cx="11677338" cy="4950970"/>
            <a:chOff x="557418" y="1888482"/>
            <a:chExt cx="10942920" cy="6534989"/>
          </a:xfrm>
        </p:grpSpPr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ADAEF637-808D-E266-B9B0-BEE8AAFF8AFE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D728B8-73C4-0090-BC53-38BC2CD0D36B}"/>
                </a:ext>
              </a:extLst>
            </p:cNvPr>
            <p:cNvSpPr txBox="1"/>
            <p:nvPr/>
          </p:nvSpPr>
          <p:spPr>
            <a:xfrm>
              <a:off x="958493" y="4353660"/>
              <a:ext cx="3312707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Tăng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trưởng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kinh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tế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thông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qua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việc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làm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nhập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hài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hòa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với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việc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quyền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của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NLĐ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Mối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quan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tích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giữa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NLĐ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quản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lý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trên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nguyên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tắc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ILO &amp; UN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90982C7-1C59-69E7-7D56-59C9B604508D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387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đối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xử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công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bằng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không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phân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biệt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đối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xử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hội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bình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đẳng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Thiết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lập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duy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trì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hoàn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thiện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giữa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NLĐ &amp;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quan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rlys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Tuân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thủ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luật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lệ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về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tuyển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dụng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lao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quốc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gia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vệ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NLĐ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điều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kiện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làm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việc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an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toàn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lành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mạnh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6E9BAF-A163-17EE-F9A7-1C47F76174F3}"/>
              </a:ext>
            </a:extLst>
          </p:cNvPr>
          <p:cNvSpPr txBox="1"/>
          <p:nvPr/>
        </p:nvSpPr>
        <p:spPr>
          <a:xfrm>
            <a:off x="8700538" y="3865368"/>
            <a:ext cx="3491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đánh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rủi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&amp;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MT-XH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Phụ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khách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&amp; NLĐ</a:t>
            </a: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Lao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Lao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Lao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NCC</a:t>
            </a:r>
          </a:p>
        </p:txBody>
      </p:sp>
    </p:spTree>
    <p:extLst>
      <p:ext uri="{BB962C8B-B14F-4D97-AF65-F5344CB8AC3E}">
        <p14:creationId xmlns:p14="http://schemas.microsoft.com/office/powerpoint/2010/main" val="2294969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84A5-F812-B8A2-53C5-BBC29F9A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A8A268-6773-48CE-4D8D-B5450BA8D68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100" kern="0" dirty="0">
                <a:latin typeface="Cambria"/>
                <a:ea typeface="Cambria"/>
              </a:rPr>
              <a:t>PS2: </a:t>
            </a:r>
            <a:r>
              <a:rPr lang="en-US" sz="3100" kern="0" dirty="0" err="1">
                <a:latin typeface="Cambria"/>
                <a:ea typeface="Cambria"/>
              </a:rPr>
              <a:t>Điều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kiện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làm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việc</a:t>
            </a:r>
            <a:r>
              <a:rPr lang="en-US" sz="3100" kern="0" dirty="0">
                <a:latin typeface="Cambria"/>
                <a:ea typeface="Cambria"/>
              </a:rPr>
              <a:t> &amp; </a:t>
            </a:r>
            <a:r>
              <a:rPr lang="en-US" sz="3100" kern="0" dirty="0" err="1">
                <a:latin typeface="Cambria"/>
                <a:ea typeface="Cambria"/>
              </a:rPr>
              <a:t>lao</a:t>
            </a:r>
            <a:r>
              <a:rPr lang="en-US" sz="3100" kern="0" dirty="0">
                <a:latin typeface="Cambria"/>
                <a:ea typeface="Cambria"/>
              </a:rPr>
              <a:t> </a:t>
            </a:r>
            <a:r>
              <a:rPr lang="en-US" sz="3100" kern="0" dirty="0" err="1">
                <a:latin typeface="Cambria"/>
                <a:ea typeface="Cambria"/>
              </a:rPr>
              <a:t>động</a:t>
            </a:r>
            <a:endParaRPr lang="en-US" sz="31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412AFD-F7A3-6FF1-9FEB-55E3AA6CCF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2026461"/>
              </p:ext>
            </p:extLst>
          </p:nvPr>
        </p:nvGraphicFramePr>
        <p:xfrm>
          <a:off x="667633" y="2156604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80390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774C-2991-3C1C-1AE9-6002422D1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F0EB87C-D6DD-D541-2288-7C396626167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PS2: </a:t>
            </a:r>
            <a:r>
              <a:rPr lang="en-US" sz="3200" kern="0" dirty="0" err="1">
                <a:latin typeface="Cambria"/>
                <a:ea typeface="Cambria"/>
              </a:rPr>
              <a:t>Điều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kiện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làm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việc</a:t>
            </a:r>
            <a:r>
              <a:rPr lang="en-US" sz="3200" kern="0" dirty="0">
                <a:latin typeface="Cambria"/>
                <a:ea typeface="Cambria"/>
              </a:rPr>
              <a:t> &amp; </a:t>
            </a:r>
            <a:r>
              <a:rPr lang="en-US" sz="3200" kern="0" dirty="0" err="1">
                <a:latin typeface="Cambria"/>
                <a:ea typeface="Cambria"/>
              </a:rPr>
              <a:t>quản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lý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quan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hệ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với</a:t>
            </a:r>
            <a:r>
              <a:rPr lang="en-US" sz="3200" kern="0" dirty="0">
                <a:latin typeface="Cambria"/>
                <a:ea typeface="Cambria"/>
              </a:rPr>
              <a:t> NLĐ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EA0E428-E28B-1A38-86B6-195099E39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113201"/>
              </p:ext>
            </p:extLst>
          </p:nvPr>
        </p:nvGraphicFramePr>
        <p:xfrm>
          <a:off x="539813" y="1980247"/>
          <a:ext cx="11297326" cy="4855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2470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01C36-D814-7FB1-AD64-73570ABA7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BCFB83-9A0C-4420-8308-BF2ABE3F8F59}"/>
              </a:ext>
            </a:extLst>
          </p:cNvPr>
          <p:cNvSpPr>
            <a:spLocks noGrp="1"/>
          </p:cNvSpPr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TIÊU CHUẨN ĐÁNH GIÁ </a:t>
            </a:r>
            <a:r>
              <a:rPr lang="vi-VN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MÔI TRƯỜNG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– X</a:t>
            </a:r>
            <a:r>
              <a:rPr lang="vi-VN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Ã HỘI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CAC3401-A5B3-3E43-7C8C-3BB6EF650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522424"/>
              </p:ext>
            </p:extLst>
          </p:nvPr>
        </p:nvGraphicFramePr>
        <p:xfrm>
          <a:off x="688738" y="2014714"/>
          <a:ext cx="10814524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FAA8708-4B47-E69C-CE67-1192C5D1B165}"/>
              </a:ext>
            </a:extLst>
          </p:cNvPr>
          <p:cNvSpPr txBox="1"/>
          <p:nvPr/>
        </p:nvSpPr>
        <p:spPr>
          <a:xfrm>
            <a:off x="955343" y="2402006"/>
            <a:ext cx="54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1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62650-3C3B-6D05-4E1D-CC601A5DED7E}"/>
              </a:ext>
            </a:extLst>
          </p:cNvPr>
          <p:cNvSpPr txBox="1"/>
          <p:nvPr/>
        </p:nvSpPr>
        <p:spPr>
          <a:xfrm>
            <a:off x="1500261" y="339681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 dirty="0"/>
              <a:t>2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D708A5-AF0F-9D66-ACA7-616B69BA2179}"/>
              </a:ext>
            </a:extLst>
          </p:cNvPr>
          <p:cNvSpPr txBox="1"/>
          <p:nvPr/>
        </p:nvSpPr>
        <p:spPr>
          <a:xfrm>
            <a:off x="1500261" y="4271749"/>
            <a:ext cx="31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3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D4521C-9771-7CE6-3CD4-4269A75DBD6A}"/>
              </a:ext>
            </a:extLst>
          </p:cNvPr>
          <p:cNvSpPr txBox="1"/>
          <p:nvPr/>
        </p:nvSpPr>
        <p:spPr>
          <a:xfrm>
            <a:off x="1500261" y="517397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/>
              <a:t>4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B42F4D-9098-F56B-B895-74458B214E48}"/>
              </a:ext>
            </a:extLst>
          </p:cNvPr>
          <p:cNvSpPr txBox="1"/>
          <p:nvPr/>
        </p:nvSpPr>
        <p:spPr>
          <a:xfrm>
            <a:off x="955343" y="6059606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/>
              <a:t>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7566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4482-FAC0-8BC8-758A-34184D32D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B6E83F6B-3D7B-D3A4-4185-86BDB22CC51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PS2: Bảo </a:t>
            </a:r>
            <a:r>
              <a:rPr lang="en-US" sz="3200" kern="0" dirty="0" err="1">
                <a:latin typeface="Cambria"/>
                <a:ea typeface="Cambria"/>
              </a:rPr>
              <a:t>vệ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lực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lượng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lao</a:t>
            </a:r>
            <a:r>
              <a:rPr lang="en-US" sz="3200" kern="0" dirty="0">
                <a:latin typeface="Cambria"/>
                <a:ea typeface="Cambria"/>
              </a:rPr>
              <a:t> </a:t>
            </a:r>
            <a:r>
              <a:rPr lang="en-US" sz="3200" kern="0" dirty="0" err="1">
                <a:latin typeface="Cambria"/>
                <a:ea typeface="Cambria"/>
              </a:rPr>
              <a:t>động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759142-CAAA-7DFC-0F11-1DEBA0BEE4D5}"/>
              </a:ext>
            </a:extLst>
          </p:cNvPr>
          <p:cNvGrpSpPr/>
          <p:nvPr/>
        </p:nvGrpSpPr>
        <p:grpSpPr>
          <a:xfrm>
            <a:off x="667898" y="2087064"/>
            <a:ext cx="10856203" cy="4653461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F74E84-D2FB-09D3-A1D0-82429B8CEBEA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553292-A3C7-47CC-39F1-E3834A19F9DC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>
                  <a:latin typeface="Cambria" panose="02040503050406030204" pitchFamily="18" charset="0"/>
                  <a:ea typeface="Cambria" panose="02040503050406030204" pitchFamily="18" charset="0"/>
                </a:rPr>
                <a:t>LAO ĐỘNG TRẺ EM: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latin typeface="Cambria" panose="02040503050406030204" pitchFamily="18" charset="0"/>
                  <a:ea typeface="Cambria" panose="02040503050406030204" pitchFamily="18" charset="0"/>
                </a:rPr>
                <a:t>- Cấm sử dụng trẻ em vì mục đích kinh tế hoặc công việc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Nắm được tất cả lao động dưới 18 tuổi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Tuân thủ Pháp luật về việc làm của trẻ vị thành niên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52B8F12-CADE-2056-3C4F-700A16FF646D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1050202-C333-BCCC-875B-9DDF40470295}"/>
                </a:ext>
              </a:extLst>
            </p:cNvPr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mbria" panose="02040503050406030204" pitchFamily="18" charset="0"/>
                  <a:ea typeface="Cambria" panose="02040503050406030204" pitchFamily="18" charset="0"/>
                </a:rPr>
                <a:t>LAO ĐỘNG CƯỠNG BỨC: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Cấm sử dụng lao động cưỡng bức hoặc không tự nguyện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Lao động theo giao kèo ràng buộc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Lao động vì bị đe dọa bằng vũ lực/ hình phạt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Hợp đồng bắt buộc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500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4B70D-B263-1999-7F34-26D198122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391660B-8068-BDB1-661D-02919CE7762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PS2: An toàn &amp; Sức khỏe nghề nghiệp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27C6B6-C00E-0101-971E-58AC4A060FA2}"/>
              </a:ext>
            </a:extLst>
          </p:cNvPr>
          <p:cNvGrpSpPr/>
          <p:nvPr/>
        </p:nvGrpSpPr>
        <p:grpSpPr>
          <a:xfrm>
            <a:off x="667898" y="2270760"/>
            <a:ext cx="10856203" cy="4587240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4FF510-B25D-512F-9E8C-9DE2589047B0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9F6E6AC-4E34-88C0-FA93-30875BC4B7ED}"/>
                </a:ext>
              </a:extLst>
            </p:cNvPr>
            <p:cNvSpPr/>
            <p:nvPr/>
          </p:nvSpPr>
          <p:spPr>
            <a:xfrm>
              <a:off x="1210708" y="1742289"/>
              <a:ext cx="965291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YÊU CẦU ĐỐI VỚI CĐT: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Cung cấp môi trường làm việc an toàn &amp; lành mạnh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xem xét các rủi ro đặc thù: hóa học, vật lý, sinh học, phóng xạ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4B8050-5041-00A9-F35B-640D1B9A92E3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3DFB4FF-82F3-8FBF-6CEB-197BD54DD452}"/>
                </a:ext>
              </a:extLst>
            </p:cNvPr>
            <p:cNvSpPr/>
            <p:nvPr/>
          </p:nvSpPr>
          <p:spPr>
            <a:xfrm>
              <a:off x="1210708" y="3647410"/>
              <a:ext cx="965291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BIỆN PHÁP TRIỂN KHAI: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Xác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định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mối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nguy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tiềm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ẩn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pháp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phòng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ngừa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: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thay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thế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sửa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đổi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loại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bỏ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điều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kiện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/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chất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độc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hại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Đào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NLĐ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Lưu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trữ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Bố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trí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phương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án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sơ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cứu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cấp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cứu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02471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24408-B1A7-116B-D9B6-009414C1E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86ABC4-44E2-A61C-9307-532D193F1D5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PS3: Tiết kiệm nguồn tài nguyên &amp; ngăn ngừa ô nhiễm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6C040B-70E2-0231-81CA-CEC36416758E}"/>
              </a:ext>
            </a:extLst>
          </p:cNvPr>
          <p:cNvGrpSpPr/>
          <p:nvPr/>
        </p:nvGrpSpPr>
        <p:grpSpPr>
          <a:xfrm>
            <a:off x="312420" y="1919984"/>
            <a:ext cx="11567160" cy="5018628"/>
            <a:chOff x="550209" y="1688313"/>
            <a:chExt cx="10942920" cy="6580646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A419D50B-8149-6A73-ECD1-336CEF0C508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10788011"/>
                </p:ext>
              </p:extLst>
            </p:nvPr>
          </p:nvGraphicFramePr>
          <p:xfrm>
            <a:off x="550209" y="1688313"/>
            <a:ext cx="10942920" cy="213839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081100-C31B-0513-62C7-59EE48BC66CB}"/>
                </a:ext>
              </a:extLst>
            </p:cNvPr>
            <p:cNvSpPr txBox="1"/>
            <p:nvPr/>
          </p:nvSpPr>
          <p:spPr>
            <a:xfrm>
              <a:off x="888256" y="3910401"/>
              <a:ext cx="3312707" cy="4358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ô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nhiễm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không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nước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đất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dụng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tài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nguyên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do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công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nghiệp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đô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hóa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tang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Áp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dụng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công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nghệ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mới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quả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than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môi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trường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thải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Tiếp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cận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án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tiết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kiệm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tài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nguyên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phòng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ngừa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ô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nhiễm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FED815-E83C-CB9A-DF80-9AC7983908B0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2744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Tránh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thiểu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xấy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đến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sức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khỏe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con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môi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trường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dụng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bền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vững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TNTN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KNK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451D5EB-B610-57C6-D77B-DDA8DEFC537A}"/>
              </a:ext>
            </a:extLst>
          </p:cNvPr>
          <p:cNvSpPr txBox="1"/>
          <p:nvPr/>
        </p:nvSpPr>
        <p:spPr>
          <a:xfrm>
            <a:off x="8566554" y="3605709"/>
            <a:ext cx="34815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Hiệu quả tài nguyên (Tiêu thụ năng lượng, tiêu thụ nước);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Khí nhà kính (kiểm kê và báo cáo giảm phát thải khí nhà kính); 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Ngăn ngừa ô nhiễm (Quản lý chất thải, QL chất thải nguy hại, QL và SD thuốc diệt loài gây hại).</a:t>
            </a:r>
          </a:p>
        </p:txBody>
      </p:sp>
    </p:spTree>
    <p:extLst>
      <p:ext uri="{BB962C8B-B14F-4D97-AF65-F5344CB8AC3E}">
        <p14:creationId xmlns:p14="http://schemas.microsoft.com/office/powerpoint/2010/main" val="2904609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3B6E9-86AE-C5E3-CD1F-2DFDC346C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A464A9C-0C9E-5B73-D351-989A579B2DEF}"/>
              </a:ext>
            </a:extLst>
          </p:cNvPr>
          <p:cNvSpPr txBox="1">
            <a:spLocks/>
          </p:cNvSpPr>
          <p:nvPr/>
        </p:nvSpPr>
        <p:spPr>
          <a:xfrm>
            <a:off x="326482" y="1227514"/>
            <a:ext cx="11533422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PS3: Yêu cầu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C2FC65-2366-AB45-3A26-DF085E541A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189703"/>
              </p:ext>
            </p:extLst>
          </p:nvPr>
        </p:nvGraphicFramePr>
        <p:xfrm>
          <a:off x="326482" y="2073627"/>
          <a:ext cx="11533422" cy="4530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2133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5D245-0889-B344-5E79-417AC2D5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BFA0A42-6C68-1E10-3CAB-551F5C65D7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PS4: Sức khỏe, An toàn &amp; An ninh Cộng đồng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5E0C5F-FAC0-8820-4646-63726DF5D971}"/>
              </a:ext>
            </a:extLst>
          </p:cNvPr>
          <p:cNvGrpSpPr/>
          <p:nvPr/>
        </p:nvGrpSpPr>
        <p:grpSpPr>
          <a:xfrm>
            <a:off x="168323" y="1943430"/>
            <a:ext cx="11058511" cy="4755745"/>
            <a:chOff x="274952" y="1888482"/>
            <a:chExt cx="11225386" cy="553706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58FF1CBF-2B3F-8C6E-CB70-D95AFE0AC7AA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E988F-AF95-5C5F-8BCB-80B3945F4983}"/>
                </a:ext>
              </a:extLst>
            </p:cNvPr>
            <p:cNvSpPr txBox="1"/>
            <p:nvPr/>
          </p:nvSpPr>
          <p:spPr>
            <a:xfrm>
              <a:off x="274952" y="3913804"/>
              <a:ext cx="3669965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tang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rủi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đến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sức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khỏe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an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toàn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an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ninh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đồng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do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thiết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sở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tầng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án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Trách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nhiệm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thiểu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rủi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lý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xung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hậu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xung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đột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015641-69E9-258F-2BBD-1B0560572ACD}"/>
                </a:ext>
              </a:extLst>
            </p:cNvPr>
            <p:cNvSpPr txBox="1"/>
            <p:nvPr/>
          </p:nvSpPr>
          <p:spPr>
            <a:xfrm>
              <a:off x="4091611" y="4026878"/>
              <a:ext cx="3664783" cy="2347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tránh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rủi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tiêu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với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sức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khỏe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an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toàn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đồng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việc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tài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sản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được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phù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hợp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E2F638D-E8D3-EE64-B44C-448483F9568B}"/>
              </a:ext>
            </a:extLst>
          </p:cNvPr>
          <p:cNvSpPr txBox="1"/>
          <p:nvPr/>
        </p:nvSpPr>
        <p:spPr>
          <a:xfrm>
            <a:off x="7538547" y="3682965"/>
            <a:ext cx="4485131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Thiết kế và an toàn hạ tầng và thiết bị (công trình, an toàn giao thông/vận tải, v.v…)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Giảm thiểu tiếp xúc của cộng đồng với các vật liệu/chất thải nguy hại (tham khảo PS3)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Dịch vụ hệ sinh thái (xung đột sử dụng nước, mất đất chăn thả, v.v... – tham khảo thêm PS6)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Lây lan bệnh tật vào Cộng đồng (Ngăn ngừa lây lan HIV-AIDS)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Chuẩn bị và ứng phó với tình huống khẩn cấp (công bố thông tin cho cộng đồng bị ảnh hưởng – tham khảo thêm PS1)</a:t>
            </a:r>
          </a:p>
        </p:txBody>
      </p:sp>
    </p:spTree>
    <p:extLst>
      <p:ext uri="{BB962C8B-B14F-4D97-AF65-F5344CB8AC3E}">
        <p14:creationId xmlns:p14="http://schemas.microsoft.com/office/powerpoint/2010/main" val="22376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A25A3-61E3-883A-A3BC-14BD55A6B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6E7599E-599C-CC33-80E1-DEC96F114D5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PS4: Yêu cầu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0BCEF6-4F4B-8AB0-690B-495F81432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397609"/>
              </p:ext>
            </p:extLst>
          </p:nvPr>
        </p:nvGraphicFramePr>
        <p:xfrm>
          <a:off x="1003899" y="2049488"/>
          <a:ext cx="10430171" cy="4841012"/>
        </p:xfrm>
        <a:graphic>
          <a:graphicData uri="http://schemas.openxmlformats.org/drawingml/2006/table">
            <a:tbl>
              <a:tblPr/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87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 toàn &amp; sức khỏe cộng đồng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Yêu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cầu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về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Nhân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sự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4006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thiết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lập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biện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pháp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kiểm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soát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sức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khỏe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toàn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cộng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đồng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trong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toàn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bộ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vòng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đời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án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vi-VN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Ư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tiên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phòng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ngừa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2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Thiết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kế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toàn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CSHT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thiết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bị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3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chặn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giảm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thiểu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vật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liệu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độc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hại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4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định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động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tiêu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cực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đến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dịch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vụ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hệ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thái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5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chặn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giảm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tiếp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xúc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với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nguồn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gây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bệnh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6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Chuẩn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bị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ứng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phó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khẩn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cấp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phối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hợp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cộng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đồng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chính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quyền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địa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phương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Nhân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thuê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 qua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nhà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thầu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gây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bởi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thỏa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thuận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Tuyển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dụng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đào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tạo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sát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tuân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pháp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luật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Đào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tạo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đầy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đủ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thiết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lập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chế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khiếu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nại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2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Sử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dụng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chính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phủ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ghi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nhận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Khuyến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khích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thỏa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thuận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Thúc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đẩy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tuân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thủ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của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lực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lượng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3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Giải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quyết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vi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phạm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khiếu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nại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178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B64F-1B8F-CF71-7B40-4E335C8B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19E6B95-6EE4-14FF-6BB3-0850D24A3E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Thu hồi đất &amp; tái định cư không tự nguyện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2A092EA-A882-FDD9-84A6-3FBE42EA8F9E}"/>
              </a:ext>
            </a:extLst>
          </p:cNvPr>
          <p:cNvSpPr txBox="1">
            <a:spLocks/>
          </p:cNvSpPr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Giới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thiệu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Thừa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nhận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việc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hồi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hạn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chế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sử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dụng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thể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tiêu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cực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cộng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đồng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Tước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đoạt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hoặc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hạn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chế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quyền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sử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dụng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đất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Đàm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phán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bại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nghèo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đói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kéo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dài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sinh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kế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ảnh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hưởng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tiêu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cực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xã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hội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–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môi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trường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Tránh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định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cư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không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tự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nguyện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7F9D23D-9130-7022-96AD-65470BB3573E}"/>
              </a:ext>
            </a:extLst>
          </p:cNvPr>
          <p:cNvSpPr txBox="1">
            <a:spLocks/>
          </p:cNvSpPr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Phạm vi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áp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dụng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Được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rủi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MT-XH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dụng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việc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vật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lý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/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phát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từ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giao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dịch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đai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qua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cưỡng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đàm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phán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Không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dụng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từ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giao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dịch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tự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nguyện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​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F4727-6B9A-B0F4-8F68-EE5FCCC28718}"/>
              </a:ext>
            </a:extLst>
          </p:cNvPr>
          <p:cNvSpPr txBox="1">
            <a:spLocks/>
          </p:cNvSpPr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t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Mục tiêu: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Tránh/ giảm thiểu việc tái định cư không tự nguyện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Tránh hoạt động cưỡng chế người dân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Tránh/ giảm thiểu tác động xấu về xã hội – kinh tế: bồi thường thiệt hại, đảm bảo hoạt động tái định cư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Cải thiện/ phục hồi sinh kế &amp; mức sống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Cung cấp chỗ ở mới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2353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82FB9-02C1-5B2F-80C9-D0080D277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2F20F75-DC7A-6F43-B0D0-F9A631B625E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Yêu cầu chung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824EFF-B5EA-D24F-E34C-984B59F1B626}"/>
              </a:ext>
            </a:extLst>
          </p:cNvPr>
          <p:cNvSpPr txBox="1">
            <a:spLocks/>
          </p:cNvSpPr>
          <p:nvPr/>
        </p:nvSpPr>
        <p:spPr>
          <a:xfrm>
            <a:off x="901908" y="189783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Thiết kế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tránh./ giảm thiểu việc tái định cư thông qua phương án thiết kế thay thế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Cân nhắc chi phí – lợi ích giữa tài chính, môi trường, xã hội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Giảm tác động lên người nghèo/ nhóm dễ tổn thương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Đền bù &amp; quyền lợi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Nguyên tắc cốt lõi: đền bù đầy đủ, chi trả chi phí di dời, khôi phục &amp; cải thiện mức sống &amp; sinh kế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Nên được tạo điều kiện để hưởng lợi từ sự phát triển của dự án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Tham vấn: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tham gia tham vấn suốt các giai đoạn: lập kế hoạch, thực hiện, giám sát, đánh giá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Cơ chế khiếu nại: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minh bạch &amp; sớm, hệ thống truy đòi không thiên vị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Thực hiện điều tra dân số, khảo sát kinh tế - xã hội: đối tượng di dời, điều kiện đền bù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Trường hợp cưỡng chế: cần phối hợp nhà nước trong lập kế hoạch, thực hiện theo dõi &amp; tái định cư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564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B77F0-5373-2B54-C752-333733652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E48759E-CA33-BF15-4B7E-D8EF0186F534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Yêu cầu chung – di dời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D76C2C-1FA4-96BB-46A4-C4835BC854F3}"/>
              </a:ext>
            </a:extLst>
          </p:cNvPr>
          <p:cNvSpPr txBox="1">
            <a:spLocks/>
          </p:cNvSpPr>
          <p:nvPr/>
        </p:nvSpPr>
        <p:spPr>
          <a:xfrm>
            <a:off x="932388" y="209595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Phân loại người di dời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Nhóm (i): người có quyền pháp lý với đất &amp; tài sản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Nhóm (ii) người không có quyền pháp lý chính thức nhưng được công nhận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Nhóm (iii) không được công nhận hợp pháp, cư trú không đăng ký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Di dời vật lý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Xây dựng Kế hoạch hành động tái định cư, áp dụng cho tất cả quy mô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 thường chi phí di dời, khắc phục tác động tiêu cực, dự toán ngân sách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Lựa chọn chỗ ở thay thế phù hợp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 thường cho người có quyền sử dụng đất hợp pháp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 thường cho người không có quyền hợp pháp, tham vấn với người di dời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Việc cưỡng chế chỉ được thực hiện nếu tuân thủ luật pháp &amp; quốc gia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062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0F34A-F3CF-FA5C-827F-A92D04564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A81E62-28B7-5EEF-BE71-1EDA2097E7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Yêu cầu chung – di dời kinh tế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AFECDC-6388-EC22-3F2D-8666F3DAD50A}"/>
              </a:ext>
            </a:extLst>
          </p:cNvPr>
          <p:cNvSpPr txBox="1">
            <a:spLocks/>
          </p:cNvSpPr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Xây dựng kế hoạch phục hồi sinh kế (Livelihood Restoration Plan)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Đền bù tổn thất tài sản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Cung cấp hỗ trợ cần thiết để phục hồi cải thiện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 thường tài sản &amp; tổn thất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Chi phí di dời tài sản bị mất/ không còn can thiệp được: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Không bồi thường cho người xâm chiếm đất sau ngày xác minh tư cách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Hỗ trợ bổ sung phục hồi sinh kế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Hỗ trợ chuyển tiếp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115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EE818-22AA-1E4E-EA68-78EB1F45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D1965A-3B70-4F73-814E-01789EA153F6}"/>
              </a:ext>
            </a:extLst>
          </p:cNvPr>
          <p:cNvSpPr txBox="1">
            <a:spLocks/>
          </p:cNvSpPr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OVERVIEW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1627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55F6-7E4D-2473-5DF4-7087A83FD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4BAC0E6-28E9-3E73-A376-BCB031E099E8}"/>
              </a:ext>
            </a:extLst>
          </p:cNvPr>
          <p:cNvSpPr txBox="1">
            <a:spLocks/>
          </p:cNvSpPr>
          <p:nvPr/>
        </p:nvSpPr>
        <p:spPr>
          <a:xfrm>
            <a:off x="682388" y="1227514"/>
            <a:ext cx="10753399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8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PS5: Yêu cầu chung – vai trò của khu vực tư nhân do Chính phủ quản lý</a:t>
            </a:r>
            <a:endParaRPr lang="en-US" sz="28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B5EF50-7C1D-90BF-652B-0F28A7487B83}"/>
              </a:ext>
            </a:extLst>
          </p:cNvPr>
          <p:cNvSpPr txBox="1">
            <a:spLocks/>
          </p:cNvSpPr>
          <p:nvPr/>
        </p:nvSpPr>
        <p:spPr>
          <a:xfrm>
            <a:off x="682388" y="2438485"/>
            <a:ext cx="10812069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Phối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hợp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với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Chính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phủ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giám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cư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có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di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dời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vật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lý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chính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hiện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Nếu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chưa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ứng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yêu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cầu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cần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sung bao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gồm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danh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người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bị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phạm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vi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ảnh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hưởng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lý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hành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sung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chính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về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hỗ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phục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Bồi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tài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sản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sung,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khôi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phục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sung</a:t>
            </a:r>
          </a:p>
        </p:txBody>
      </p:sp>
    </p:spTree>
    <p:extLst>
      <p:ext uri="{BB962C8B-B14F-4D97-AF65-F5344CB8AC3E}">
        <p14:creationId xmlns:p14="http://schemas.microsoft.com/office/powerpoint/2010/main" val="32934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B9568-21BD-F096-5B76-579E88F5C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B047662-4EC9-3E4F-1BFC-947194CF752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2EEE2-FF49-BD81-0ED9-9654CD2EF0F7}"/>
              </a:ext>
            </a:extLst>
          </p:cNvPr>
          <p:cNvGrpSpPr/>
          <p:nvPr/>
        </p:nvGrpSpPr>
        <p:grpSpPr>
          <a:xfrm>
            <a:off x="1132390" y="2255520"/>
            <a:ext cx="10251890" cy="3489960"/>
            <a:chOff x="557418" y="1888482"/>
            <a:chExt cx="10942920" cy="553366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B69BA7B-EEFB-3768-2598-3F2E61948A9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20964349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6EE37F-7EDF-1CB8-9A67-17B8E547775A}"/>
                </a:ext>
              </a:extLst>
            </p:cNvPr>
            <p:cNvSpPr txBox="1"/>
            <p:nvPr/>
          </p:nvSpPr>
          <p:spPr>
            <a:xfrm>
              <a:off x="717816" y="3910404"/>
              <a:ext cx="3483148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 vệ &amp; bảo tồn đa dạng sinh học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Duy trì dịch vụ hệ sinh thái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Quản lý bền vững TNTN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Dịch vụ cung cấp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Dịch vụ điều hành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Dịch vụ văn hóa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Dịch vụ hỗ trợ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8F65E9-7899-164D-FB1C-087FF4F550C9}"/>
                </a:ext>
              </a:extLst>
            </p:cNvPr>
            <p:cNvSpPr txBox="1"/>
            <p:nvPr/>
          </p:nvSpPr>
          <p:spPr>
            <a:xfrm>
              <a:off x="4393006" y="4036005"/>
              <a:ext cx="3664783" cy="2795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tồn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dạng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sinh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học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Duy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trì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ích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của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dịch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vụ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HST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việc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quản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lý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dụng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bền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vững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nguồn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TNTN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tích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hợp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tiễn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B15CC-3A86-412A-B988-8E3F6BFD2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CEBB939-54F7-37B6-28EB-510EDEEDBA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10C9FD-7AD0-DE73-A6E1-C92CEFC17146}"/>
              </a:ext>
            </a:extLst>
          </p:cNvPr>
          <p:cNvGrpSpPr/>
          <p:nvPr/>
        </p:nvGrpSpPr>
        <p:grpSpPr>
          <a:xfrm>
            <a:off x="970055" y="2255520"/>
            <a:ext cx="10251890" cy="4472263"/>
            <a:chOff x="557418" y="1888482"/>
            <a:chExt cx="10942920" cy="7091197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4DE8A7B5-3B19-A1B7-439E-9F7679FB132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9042935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9936088-BA88-08B7-F28F-C6AF7970BBDE}"/>
                </a:ext>
              </a:extLst>
            </p:cNvPr>
            <p:cNvSpPr txBox="1"/>
            <p:nvPr/>
          </p:nvSpPr>
          <p:spPr>
            <a:xfrm>
              <a:off x="2158729" y="4685200"/>
              <a:ext cx="9341609" cy="4294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 án đặt tại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bị Biến đổi 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(Modified Habitat),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Tự nhiên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(Natural Habitat) và/hoặc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Quan trọng 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(Critical Habitat)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 án có khả năng có tác động hoặc phụ thuộc vào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 dịch vụ hệ sinh thái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(ecosystem services) mà khách hàng có quyền kiểm soát quản lý trực tiếp hoặc có ảnh hưởng đáng kể.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 dự án bao gồm hoạt động sản xuất hoặc có chuỗi cung ứng phụ thuộc vào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 nguyên thiên nhiên sống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(như nông nghiệp, chăn nuôi, thủy sản, hoặc lâm nghiệp).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645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9576-4C72-971F-39DB-D6A9219D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4D2AB45-0AFD-06DB-4C33-14D7C20EE93E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531C25-9C54-1777-74A1-EE2C00C2E7FC}"/>
              </a:ext>
            </a:extLst>
          </p:cNvPr>
          <p:cNvSpPr txBox="1">
            <a:spLocks/>
          </p:cNvSpPr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Đánh giá rủi ro &amp; tác động  đến đa dạng sinh học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Tác động trực tiếp &amp; gián tiếp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Mối đe dọa liên quan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054FE9-B147-B7AD-6F12-561B58E9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2403954"/>
              </p:ext>
            </p:extLst>
          </p:nvPr>
        </p:nvGraphicFramePr>
        <p:xfrm>
          <a:off x="2584950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43521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A7642-0C18-C08B-98E8-384DD6592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C72B1-61BF-61CC-F7E4-0E1672F8FDC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Yêu cầu Bảo vệ &amp; Bảo tồn Đa dạng sinh học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ECD54-20B9-9AE6-455C-4530EA248120}"/>
              </a:ext>
            </a:extLst>
          </p:cNvPr>
          <p:cNvSpPr txBox="1">
            <a:spLocks/>
          </p:cNvSpPr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 trường sống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 trường điều chỉnh, tự nhiên &amp; môi trường sống quan trọng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Hệ thống phân cấp bảo tồn: bù đắp đa dạng sinh học sau khi sử dụng biện pháp tránh, giảm thiểu &amp; khôi phục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 trường sống điều chỉnh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 trường sống tự nhiên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 trường sống quan trọng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Các khu vực được luật pháp bảo vệ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Các loài ngoại lai xâm lấn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63093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F9195-EF2D-24A7-7239-E1496891D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B8031CB-C399-C5E1-E7D0-FEF4AC630A9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Yêu cầu Quản lý dịch vụ hệ sinh thái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B8D8B-4C7C-A956-1FF9-9AA2B44A50F6}"/>
              </a:ext>
            </a:extLst>
          </p:cNvPr>
          <p:cNvSpPr txBox="1">
            <a:spLocks/>
          </p:cNvSpPr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Rà soát có hệ thống để xác định dịch vụ hệ sinh thái ưu tiên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Dịch vụ dự án có khả năng tác động nhất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Dịch vụ dự án cần dựa vào để vận hành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Nếu tác động xảy ra với dịch vụ HST ưu tiên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514A6-0047-164E-E4CE-A6495DD7F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3167602"/>
              </p:ext>
            </p:extLst>
          </p:nvPr>
        </p:nvGraphicFramePr>
        <p:xfrm>
          <a:off x="5713166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91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491F8-136B-7908-C6CD-A0697C473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CD2AF68-2901-494C-3B4E-5F9E8B5115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PS6: Yêu cầu – Quản lý bền vững TNTN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785401-D232-4EF8-7456-7891BBEED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159732"/>
              </p:ext>
            </p:extLst>
          </p:nvPr>
        </p:nvGraphicFramePr>
        <p:xfrm>
          <a:off x="341194" y="2186649"/>
          <a:ext cx="11094594" cy="421415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979316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5115278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92030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Quản lý bền vững các nguồn TNTN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Chuỗi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cung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ứng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3522122">
                <a:tc>
                  <a:txBody>
                    <a:bodyPr/>
                    <a:lstStyle/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Khi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tham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sản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xuất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bản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từ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TNTN (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khai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rừng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nhiên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phát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triển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trồng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rừng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nông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nghiệp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định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án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Quản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lý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bền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vững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nguồn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TNTN</a:t>
                      </a: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tuân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thủ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Cung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ứng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tại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vùng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nguy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cơ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chuyển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đổi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môi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trường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nhiên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quan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trọng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định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nguồn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loại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môi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trường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sống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Rà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soát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thường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xuyên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của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chuỗi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ứng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Chỉ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mua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từ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NCC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chứng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không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góp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phần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chuyển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đổi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kể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MT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tự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nhiên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Dịch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chuyển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NCC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7468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214E-B6EE-AE64-63FC-AA1B99055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C4B0AC-6E0E-D62E-F9C7-5FD46B224F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PS7: Người thiểu số bản địa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4F2DC0-2123-3AB0-4CB8-CA2903FDF997}"/>
              </a:ext>
            </a:extLst>
          </p:cNvPr>
          <p:cNvGrpSpPr/>
          <p:nvPr/>
        </p:nvGrpSpPr>
        <p:grpSpPr>
          <a:xfrm>
            <a:off x="641445" y="1951947"/>
            <a:ext cx="11062875" cy="5041312"/>
            <a:chOff x="442704" y="1888482"/>
            <a:chExt cx="11057634" cy="642951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560B6D6-9FEB-1DD4-BAC8-93E81C3188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58815059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731887A-5138-4490-CEC2-2CD20AFC5F80}"/>
                </a:ext>
              </a:extLst>
            </p:cNvPr>
            <p:cNvSpPr txBox="1"/>
            <p:nvPr/>
          </p:nvSpPr>
          <p:spPr>
            <a:xfrm>
              <a:off x="442704" y="3910406"/>
              <a:ext cx="3758260" cy="4407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Nhóm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yếu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thế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thiệt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thòi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: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quyền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tiếp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cận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đất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đai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TNTN,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triển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con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Dễ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tổn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Thương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tài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nguyên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suy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thoái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hội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cho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dân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thiểu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số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địa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từ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án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Vai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trò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Chính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phủ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C3F439-1691-57DE-2B87-F30FD32F81D7}"/>
                </a:ext>
              </a:extLst>
            </p:cNvPr>
            <p:cNvSpPr txBox="1"/>
            <p:nvPr/>
          </p:nvSpPr>
          <p:spPr>
            <a:xfrm>
              <a:off x="4261965" y="4036005"/>
              <a:ext cx="3861148" cy="3690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triển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tôn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trọng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đầy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đủ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nhân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phẩm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nhân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quyền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văn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hóa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sinh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kế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tránh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động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tiêu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cực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của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dự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án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Thúc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đẩy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lợi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ích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hội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PTBV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Tham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vấn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toàn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(ICP)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Tôn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trọng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tồn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văn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hóa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B038FE0-00CB-F000-3F2C-AC480BD084B7}"/>
              </a:ext>
            </a:extLst>
          </p:cNvPr>
          <p:cNvSpPr txBox="1"/>
          <p:nvPr/>
        </p:nvSpPr>
        <p:spPr>
          <a:xfrm>
            <a:off x="8568375" y="3628640"/>
            <a:ext cx="349146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đánh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rủi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&amp;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môi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trường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xã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tộc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thiểu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thuật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Áp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duy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trì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địa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mất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gắn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09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2D62F-47F2-31F6-098D-E59E7564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545038B-57FA-FC73-C56C-672925E6700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PS7: Yêu cầu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CEB293-DC13-4000-02D8-D55F42462200}"/>
              </a:ext>
            </a:extLst>
          </p:cNvPr>
          <p:cNvSpPr txBox="1">
            <a:spLocks/>
          </p:cNvSpPr>
          <p:nvPr/>
        </p:nvSpPr>
        <p:spPr>
          <a:xfrm>
            <a:off x="688075" y="2170754"/>
            <a:ext cx="7036558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cực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Tính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toàn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ảnh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hưởng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bản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mức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Cần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=&gt;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giảm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thiểu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=&gt;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phục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Thông qua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vấn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toàn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thuận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thiết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mối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quan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hệ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xuyên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thuận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ép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buộc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(FPIC)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lên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vùng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truyền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thống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tục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đang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được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sử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dụng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người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dân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tộc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thiểu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khỏi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vùng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truyền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thống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hoặc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tục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Tài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nguyên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văn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hóa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8AAF256F-C9CA-9E79-06DB-C7C4BF37880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3815" y="2761990"/>
            <a:ext cx="4235722" cy="317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21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6E84-0A6A-4E24-1617-B8B9628D5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37C6CFC-5D2B-6CF8-CBDB-9E3CDB0C768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PS7: Trách nhiệm khối tư nhân trong TH Chính phủ quản lý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74AEF5-1CAC-13FA-D5C0-12120601FD2A}"/>
              </a:ext>
            </a:extLst>
          </p:cNvPr>
          <p:cNvSpPr txBox="1">
            <a:spLocks/>
          </p:cNvSpPr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Chính phủ có vai trò trong quản lý vấn đề người dân thiểu số liên quan đến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Doanh nghiệp phối hợp với cơ quan có thẩm quyền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 Chính phủ có hạn: doanh nghiệp hỗ trợ hoạch định, triển khai, giám sát hoạt động trong phạm vi được phép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Xây dựng kế hoạch đáp ứng yêu cầu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Kế hoạch, triển khai &amp; ghi chép quá trình ICP &amp; FPIC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 tả quyền lợi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Phân định trách nhiệm tài chính &amp; thực hiện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03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KHÁI NIỆM CHUNG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591174F3-268D-4AC2-8829-8BC261ACC388}"/>
              </a:ext>
            </a:extLst>
          </p:cNvPr>
          <p:cNvSpPr txBox="1"/>
          <p:nvPr/>
        </p:nvSpPr>
        <p:spPr>
          <a:xfrm>
            <a:off x="941166" y="2081721"/>
            <a:ext cx="104946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Đánh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giá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Môi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trường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–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Xã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hội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(E&amp;S Assessment):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xác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dự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quản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lý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tiêu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tích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về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Môi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xã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hội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do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dự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đầu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thể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gây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0C0649-801F-F8E5-6E49-1F95BBD3164A}"/>
              </a:ext>
            </a:extLst>
          </p:cNvPr>
          <p:cNvGrpSpPr/>
          <p:nvPr/>
        </p:nvGrpSpPr>
        <p:grpSpPr>
          <a:xfrm>
            <a:off x="2510843" y="3097383"/>
            <a:ext cx="7697459" cy="3336859"/>
            <a:chOff x="2743200" y="2830444"/>
            <a:chExt cx="7347532" cy="39624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A816EF1-B0BB-767E-4518-F54586CDF603}"/>
                </a:ext>
              </a:extLst>
            </p:cNvPr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>
                <a:gd name="connsiteX0" fmla="*/ 0 w 2699156"/>
                <a:gd name="connsiteY0" fmla="*/ 124699 h 1246991"/>
                <a:gd name="connsiteX1" fmla="*/ 124699 w 2699156"/>
                <a:gd name="connsiteY1" fmla="*/ 0 h 1246991"/>
                <a:gd name="connsiteX2" fmla="*/ 2574457 w 2699156"/>
                <a:gd name="connsiteY2" fmla="*/ 0 h 1246991"/>
                <a:gd name="connsiteX3" fmla="*/ 2699156 w 2699156"/>
                <a:gd name="connsiteY3" fmla="*/ 124699 h 1246991"/>
                <a:gd name="connsiteX4" fmla="*/ 2699156 w 2699156"/>
                <a:gd name="connsiteY4" fmla="*/ 1122292 h 1246991"/>
                <a:gd name="connsiteX5" fmla="*/ 2574457 w 2699156"/>
                <a:gd name="connsiteY5" fmla="*/ 1246991 h 1246991"/>
                <a:gd name="connsiteX6" fmla="*/ 124699 w 2699156"/>
                <a:gd name="connsiteY6" fmla="*/ 1246991 h 1246991"/>
                <a:gd name="connsiteX7" fmla="*/ 0 w 2699156"/>
                <a:gd name="connsiteY7" fmla="*/ 1122292 h 1246991"/>
                <a:gd name="connsiteX8" fmla="*/ 0 w 2699156"/>
                <a:gd name="connsiteY8" fmla="*/ 124699 h 12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9156" h="1246991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12723" tIns="112723" rIns="112723" bIns="112723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Phê duyệt đầu tư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36D072F-83BD-4FD2-7D75-C885C851DF52}"/>
                </a:ext>
              </a:extLst>
            </p:cNvPr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4" tIns="73584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5755925-F696-EFFF-EDE0-5A4623A7511B}"/>
                </a:ext>
              </a:extLst>
            </p:cNvPr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91748" tIns="91748" rIns="91748" bIns="91748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Tiếp cận nguồn vốn xanh/ tín dụng ưu đãi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E8CF22-0DD5-1468-31B4-433135A435D2}"/>
                </a:ext>
              </a:extLst>
            </p:cNvPr>
            <p:cNvSpPr/>
            <p:nvPr/>
          </p:nvSpPr>
          <p:spPr>
            <a:xfrm rot="21600000">
              <a:off x="5979301" y="6083344"/>
              <a:ext cx="1097828" cy="367919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5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5D754B0-3A95-23B5-1142-3B23B0D65F54}"/>
                </a:ext>
              </a:extLst>
            </p:cNvPr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06988" tIns="106988" rIns="106988" bIns="106988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Đảm bảo PTBV, chấp thuận cộng đồng, tuân thủ PL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3964D13-A138-8219-B7CC-DD3ED1695047}"/>
                </a:ext>
              </a:extLst>
            </p:cNvPr>
            <p:cNvSpPr/>
            <p:nvPr/>
          </p:nvSpPr>
          <p:spPr>
            <a:xfrm rot="18000000">
              <a:off x="508237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4" rIns="110375" bIns="73583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28DB1-BA3F-B7D4-2327-5AD272687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6D575C-1924-2718-28AE-68E5C7D1EF6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it-IT" sz="3200" kern="0">
                <a:latin typeface="Cambria"/>
                <a:ea typeface="Cambria"/>
                <a:cs typeface="Cambria"/>
                <a:sym typeface="Cambria"/>
              </a:rPr>
              <a:t>PS8: Di sản văn hóa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312B1C-8AFE-81C3-7B04-75C1CD46FBDB}"/>
              </a:ext>
            </a:extLst>
          </p:cNvPr>
          <p:cNvGrpSpPr/>
          <p:nvPr/>
        </p:nvGrpSpPr>
        <p:grpSpPr>
          <a:xfrm>
            <a:off x="705670" y="2095830"/>
            <a:ext cx="10780244" cy="4445049"/>
            <a:chOff x="557418" y="1888482"/>
            <a:chExt cx="10942920" cy="517532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CE9342F9-BE03-88C6-0F5A-ADCAAD6DB487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9B526D-663F-1B62-545F-42855B2D5A48}"/>
                </a:ext>
              </a:extLst>
            </p:cNvPr>
            <p:cNvSpPr txBox="1"/>
            <p:nvPr/>
          </p:nvSpPr>
          <p:spPr>
            <a:xfrm>
              <a:off x="717816" y="3910404"/>
              <a:ext cx="3483148" cy="315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Ghi nhận tầm quan trọng của di sản văn hóa với thế hệ ngày nay &amp; tương lai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Tuân theo Công ước Bảo vệ Di sản Tự nhiên &amp; Văn hóa thế giới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Kết hợp Công ước về Đa dạng sinh học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5BB4AA6-D149-ECE5-E18D-74FE7327019E}"/>
                </a:ext>
              </a:extLst>
            </p:cNvPr>
            <p:cNvSpPr txBox="1"/>
            <p:nvPr/>
          </p:nvSpPr>
          <p:spPr>
            <a:xfrm>
              <a:off x="4261965" y="4036003"/>
              <a:ext cx="3861148" cy="1988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 vệ di sản văn hóa trước tác động tiêu cực, hỗ trợ bảo tồn di sản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Phân chia công bằng &amp; lợi ích thu được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7A5A4FE-CE50-6186-E0BC-3B236C2C3891}"/>
              </a:ext>
            </a:extLst>
          </p:cNvPr>
          <p:cNvSpPr txBox="1"/>
          <p:nvPr/>
        </p:nvSpPr>
        <p:spPr>
          <a:xfrm>
            <a:off x="7896950" y="3841044"/>
            <a:ext cx="411054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đánh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rủi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&amp;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môi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trường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xã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(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dạng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(ii)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đặc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môi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tường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(iii)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dạng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phi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Áp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&amp;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PL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vệ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hay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phá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rối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4909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5C380-FDCD-FBB3-B93B-A584460EB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688EABD-0822-0CF8-8788-59126C89B75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PS8: Bảo vệ di sản văn hóa trong Thiết kế Dự án &amp; triển khai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9EE05C3-ED8E-21BA-1EE6-D46373B4E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889038"/>
              </p:ext>
            </p:extLst>
          </p:nvPr>
        </p:nvGraphicFramePr>
        <p:xfrm>
          <a:off x="790540" y="2003769"/>
          <a:ext cx="10739394" cy="4788465"/>
        </p:xfrm>
        <a:graphic>
          <a:graphicData uri="http://schemas.openxmlformats.org/drawingml/2006/table">
            <a:tbl>
              <a:tblPr/>
              <a:tblGrid>
                <a:gridCol w="419767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6541722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65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Quản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lý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bền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vững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các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nguồn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TNTN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Chuỗi cung ứng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5586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Bảo vệ trong thiết kế &amp; triển khai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Tuân thủ luật quốc gia &amp; Công ước quốc tế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Tập quán được quốc tế thừa nhận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Thuê chuyên gia có năng lực 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Quy trình phát hiện tình cờ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Xây dựng quy trình quản lý phát hiện tình cờ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Dừng ngày tác động cho tới khi có đánh giá phù hợp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590338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Tham vấn &amp; tiếp cận cộng đồng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Tham vấn cộng đồng địa phương từng sử dụng di sản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Tiếp cận phương án thay thế phù hợp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770540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dời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di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sản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thể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tái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tạo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Tránh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tác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động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Phục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hồi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tại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chỗ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Phục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hồi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ở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địa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điểm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khác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dời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theo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nguyên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tắc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quốc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tế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Đền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bù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604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9781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CE60D-644C-4A68-A6F8-C10A48DB3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8EFC7B0-13F1-BE8E-A977-F68B2C3EB4C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PS8: Bảo vệ di sản văn hóa trong Thiết kế Dự án &amp; triển khai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EB27D2-22F6-B5F0-904C-EA61EC7ED939}"/>
              </a:ext>
            </a:extLst>
          </p:cNvPr>
          <p:cNvSpPr/>
          <p:nvPr/>
        </p:nvSpPr>
        <p:spPr>
          <a:xfrm>
            <a:off x="283885" y="2061142"/>
            <a:ext cx="5798947" cy="22806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 </a:t>
            </a:r>
            <a:r>
              <a:rPr lang="en-US" sz="2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báo</a:t>
            </a:r>
            <a:r>
              <a:rPr lang="en-US" sz="2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cộng</a:t>
            </a:r>
            <a:r>
              <a:rPr lang="en-US" sz="2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endParaRPr lang="en-US" sz="20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Quyền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luật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pháp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quốc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endParaRPr lang="en-US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Phạm vi &amp;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Thương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mại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dự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endParaRPr lang="en-US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hậu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tiềm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tang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endParaRPr lang="vi-VN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048A1A5-1E77-56FD-DB05-91283F7DAB6A}"/>
              </a:ext>
            </a:extLst>
          </p:cNvPr>
          <p:cNvSpPr/>
          <p:nvPr/>
        </p:nvSpPr>
        <p:spPr>
          <a:xfrm>
            <a:off x="5628290" y="4299466"/>
            <a:ext cx="6279827" cy="2465488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Không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Thương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mại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hóa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trừ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khi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tham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vấn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toàn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diện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(ICP)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đàm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phán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chí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Chia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sẻ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bằng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bình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đẳng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lợi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ích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4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C1E04-FDC6-1A95-355F-57BB357E1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9D473A-1E0A-B6E6-6D90-C049D0B2C96B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PHƯƠNG PHÁP LẬP KẾ HOẠCH QUẢN LÝ RỦI RO MT - XH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8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07744-8F35-5231-19C7-1CE079AE1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DCCC75-E059-2A6B-5A4D-3A008F1591DD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KẾ HOẠCH QUẢN LÝ RỦI RO MÔI TRƯỜNG –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3429B6D-5767-BEA8-5F2F-CA7D1415DB6A}"/>
              </a:ext>
            </a:extLst>
          </p:cNvPr>
          <p:cNvSpPr/>
          <p:nvPr/>
        </p:nvSpPr>
        <p:spPr>
          <a:xfrm>
            <a:off x="408087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BốI cảnh dự án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AA3477-FC23-3F98-40E4-0DF0BF8FCAD6}"/>
              </a:ext>
            </a:extLst>
          </p:cNvPr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FC5A1D4-6DC8-FAB9-3794-92296F3A16AE}"/>
              </a:ext>
            </a:extLst>
          </p:cNvPr>
          <p:cNvSpPr/>
          <p:nvPr/>
        </p:nvSpPr>
        <p:spPr>
          <a:xfrm>
            <a:off x="676775" y="3335688"/>
            <a:ext cx="122198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Đặc điểm dự án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40958C5-1B24-1B59-AB15-1F5D86F715D0}"/>
              </a:ext>
            </a:extLst>
          </p:cNvPr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59316CC-1CBA-1205-B740-C09034315A02}"/>
              </a:ext>
            </a:extLst>
          </p:cNvPr>
          <p:cNvSpPr/>
          <p:nvPr/>
        </p:nvSpPr>
        <p:spPr>
          <a:xfrm>
            <a:off x="676774" y="4175337"/>
            <a:ext cx="1221981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Xác định các bên lq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906506F-56C9-B334-7C63-A7AC5A07FF46}"/>
              </a:ext>
            </a:extLst>
          </p:cNvPr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4CED968-C870-AF85-5455-0085AA9E5AAE}"/>
              </a:ext>
            </a:extLst>
          </p:cNvPr>
          <p:cNvSpPr/>
          <p:nvPr/>
        </p:nvSpPr>
        <p:spPr>
          <a:xfrm>
            <a:off x="676775" y="5074403"/>
            <a:ext cx="122198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Mối liên hệ với yếu tố MT-XH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5E17958-D9BE-DC0B-B035-AF14C19BFE30}"/>
              </a:ext>
            </a:extLst>
          </p:cNvPr>
          <p:cNvSpPr/>
          <p:nvPr/>
        </p:nvSpPr>
        <p:spPr>
          <a:xfrm>
            <a:off x="2372195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Nhận diện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92E91E9-D5FD-936D-84EF-630F15DDD23B}"/>
              </a:ext>
            </a:extLst>
          </p:cNvPr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6F9DD2-D94E-AD20-4468-823BF66EBDED}"/>
              </a:ext>
            </a:extLst>
          </p:cNvPr>
          <p:cNvSpPr/>
          <p:nvPr/>
        </p:nvSpPr>
        <p:spPr>
          <a:xfrm>
            <a:off x="2640883" y="3335688"/>
            <a:ext cx="1312494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Yếu tố tác động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422AD6F-73EF-B020-C945-3C1E1D7F68C8}"/>
              </a:ext>
            </a:extLst>
          </p:cNvPr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9CD7CD5-871A-12D8-E79B-8FCC30B9C2DF}"/>
              </a:ext>
            </a:extLst>
          </p:cNvPr>
          <p:cNvSpPr/>
          <p:nvPr/>
        </p:nvSpPr>
        <p:spPr>
          <a:xfrm>
            <a:off x="2640883" y="4175337"/>
            <a:ext cx="131249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Thu thập thông tin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E48AAF4F-81F5-B3A0-C531-E7CE4384B390}"/>
              </a:ext>
            </a:extLst>
          </p:cNvPr>
          <p:cNvSpPr/>
          <p:nvPr/>
        </p:nvSpPr>
        <p:spPr>
          <a:xfrm>
            <a:off x="4261353" y="2496039"/>
            <a:ext cx="1689345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Phân tích &amp; đánh giá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E839956-49A1-29E7-506A-A86526266E14}"/>
              </a:ext>
            </a:extLst>
          </p:cNvPr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FCFD507-DC0A-EDB9-C1A7-B490B8B695F1}"/>
              </a:ext>
            </a:extLst>
          </p:cNvPr>
          <p:cNvSpPr/>
          <p:nvPr/>
        </p:nvSpPr>
        <p:spPr>
          <a:xfrm>
            <a:off x="4530040" y="3335688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Phân loại biện pháp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E64F7D9-6D5A-6F0D-4FB4-E94EFB0C6425}"/>
              </a:ext>
            </a:extLst>
          </p:cNvPr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A047D77-710C-C0F2-8001-02E34BCB04F7}"/>
              </a:ext>
            </a:extLst>
          </p:cNvPr>
          <p:cNvSpPr/>
          <p:nvPr/>
        </p:nvSpPr>
        <p:spPr>
          <a:xfrm>
            <a:off x="4530040" y="4175337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kỹ thuật: xử lý, giám sát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FB7086F-F4B1-BC2F-415D-C459AD0B79B9}"/>
              </a:ext>
            </a:extLst>
          </p:cNvPr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C54142B-CE82-68CA-BA5F-FB34CF5497F6}"/>
              </a:ext>
            </a:extLst>
          </p:cNvPr>
          <p:cNvSpPr/>
          <p:nvPr/>
        </p:nvSpPr>
        <p:spPr>
          <a:xfrm>
            <a:off x="4530040" y="5014986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hành chính: quy trình vận hành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AD60648-9F65-2ADA-0047-4F203C89F6E8}"/>
              </a:ext>
            </a:extLst>
          </p:cNvPr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22736"/>
                </a:lnTo>
                <a:lnTo>
                  <a:pt x="134343" y="3022736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40D7064-BC16-438C-59E5-2272CB0BF65D}"/>
              </a:ext>
            </a:extLst>
          </p:cNvPr>
          <p:cNvSpPr/>
          <p:nvPr/>
        </p:nvSpPr>
        <p:spPr>
          <a:xfrm>
            <a:off x="4530041" y="5854636"/>
            <a:ext cx="155500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cộng đồng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D026E5F-CB89-8B05-EF04-6EEC9AF944C2}"/>
              </a:ext>
            </a:extLst>
          </p:cNvPr>
          <p:cNvSpPr/>
          <p:nvPr/>
        </p:nvSpPr>
        <p:spPr>
          <a:xfrm>
            <a:off x="6345387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Kế hoạch hành động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68AF9DF-083D-6B9C-F58F-1480562BCC5C}"/>
              </a:ext>
            </a:extLst>
          </p:cNvPr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C8DE73F-B8F9-CEBE-A35A-8418E06E7334}"/>
              </a:ext>
            </a:extLst>
          </p:cNvPr>
          <p:cNvSpPr/>
          <p:nvPr/>
        </p:nvSpPr>
        <p:spPr>
          <a:xfrm>
            <a:off x="6614075" y="3335688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Lập bảng kế hoạch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9D4EB6B-5D66-6187-9233-215CF3D311D7}"/>
              </a:ext>
            </a:extLst>
          </p:cNvPr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60C13DD-AAD0-9565-9141-AC144253C078}"/>
              </a:ext>
            </a:extLst>
          </p:cNvPr>
          <p:cNvSpPr/>
          <p:nvPr/>
        </p:nvSpPr>
        <p:spPr>
          <a:xfrm>
            <a:off x="6614075" y="4175337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Phù hợp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DD9970-967B-0720-11D5-9407756E633A}"/>
              </a:ext>
            </a:extLst>
          </p:cNvPr>
          <p:cNvSpPr/>
          <p:nvPr/>
        </p:nvSpPr>
        <p:spPr>
          <a:xfrm>
            <a:off x="8024685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Tham vấn &amp; công khai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85B0580-A654-F330-1A90-FE3583BAAEF0}"/>
              </a:ext>
            </a:extLst>
          </p:cNvPr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E3B605D-95FD-8FBA-7356-4ADFFDB467A1}"/>
              </a:ext>
            </a:extLst>
          </p:cNvPr>
          <p:cNvSpPr/>
          <p:nvPr/>
        </p:nvSpPr>
        <p:spPr>
          <a:xfrm>
            <a:off x="8293373" y="333568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Tham vấn cộng đồng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DE65A53-0456-2F0D-405E-F53FD5196CF1}"/>
              </a:ext>
            </a:extLst>
          </p:cNvPr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0AA223F-E26A-E1CA-7231-945F0F35974B}"/>
              </a:ext>
            </a:extLst>
          </p:cNvPr>
          <p:cNvSpPr/>
          <p:nvPr/>
        </p:nvSpPr>
        <p:spPr>
          <a:xfrm>
            <a:off x="8293373" y="417533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Phản hồi &amp; điều chỉnh kế hoạch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93FB9164-96D3-AD47-8FEA-8012CF8AF642}"/>
              </a:ext>
            </a:extLst>
          </p:cNvPr>
          <p:cNvSpPr/>
          <p:nvPr/>
        </p:nvSpPr>
        <p:spPr>
          <a:xfrm>
            <a:off x="10005967" y="2480799"/>
            <a:ext cx="1612126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Theo dõi, đánh giá định kỳ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71BAACF-1B15-25D4-6B4C-DC08E54669B6}"/>
              </a:ext>
            </a:extLst>
          </p:cNvPr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8C56466-2567-9445-887B-BC0A2B22C638}"/>
              </a:ext>
            </a:extLst>
          </p:cNvPr>
          <p:cNvSpPr/>
          <p:nvPr/>
        </p:nvSpPr>
        <p:spPr>
          <a:xfrm>
            <a:off x="10274655" y="332044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Thiết lập chỉ số giám sát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2E576E0-2F91-8F84-B06C-8FF71D492B35}"/>
              </a:ext>
            </a:extLst>
          </p:cNvPr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AB79F75-9F52-4AB7-C706-F0B281E99EB0}"/>
              </a:ext>
            </a:extLst>
          </p:cNvPr>
          <p:cNvSpPr/>
          <p:nvPr/>
        </p:nvSpPr>
        <p:spPr>
          <a:xfrm>
            <a:off x="10274655" y="416009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Cập nhật theo chu kỳ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0370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531EB-853D-43AD-9DC7-1D96D7A3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9A634-CAEF-C3D3-3DE8-D2274CFFF33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TẬP THỰC HÀNH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2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29B81-A451-4087-B9FE-6C7F6AC2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A3E07C-466C-DB47-A096-92B9F6CFD0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XÁC ĐỊNH &amp; LẬP BẢNG ĐÁNH GIÁ RỦI RO MÔI TRƯỜNG –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0ED3152-E74B-3662-91D3-E7C64C07E47F}"/>
              </a:ext>
            </a:extLst>
          </p:cNvPr>
          <p:cNvSpPr txBox="1">
            <a:spLocks/>
          </p:cNvSpPr>
          <p:nvPr/>
        </p:nvSpPr>
        <p:spPr>
          <a:xfrm>
            <a:off x="960120" y="239776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Mục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tiêu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Rèn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luyện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kỹ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năng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nhận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diện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các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yếu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rủi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môi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trường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–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hội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trong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dự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án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Lập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bảng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đánh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giá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rủi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tiêu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chí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tác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động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mức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độ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năng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kiểm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soát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đề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xuất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quản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lý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Áp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dụng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nguyên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tắc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tránh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–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giảm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thiểu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–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khôi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phục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–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bù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đắp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(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hệ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thống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phân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cấp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Tình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huống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thực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hành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(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giả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định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)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Công ty X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chuẩn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bị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xây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dựng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nhà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máy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xử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lý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hóa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chất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trên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diện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tích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10 ha,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gần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khu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dân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cư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rìa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một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vùng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rừng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phòng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hộ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.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Dự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án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có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kế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hoạch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tuyển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300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công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nhân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trong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đó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có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lao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động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nhập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cư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và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thuê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nhà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thầu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bảo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vệ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riêng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.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Dự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kiến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sử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dụng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nước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ngầm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phát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sinh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nước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thải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,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khí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thải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&amp;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tiếng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ồn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99690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455E-F86D-E442-EA82-E7AD109C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6C7219F-4825-B06C-1663-34C4515D1C5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XÁC ĐỊNH &amp; LẬP BẢNG ĐÁNH GIÁ RỦI RO MÔI TRƯỜNG –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599FE3-4894-40EE-E3A5-226096507EC8}"/>
              </a:ext>
            </a:extLst>
          </p:cNvPr>
          <p:cNvSpPr txBox="1">
            <a:spLocks/>
          </p:cNvSpPr>
          <p:nvPr/>
        </p:nvSpPr>
        <p:spPr>
          <a:xfrm>
            <a:off x="914400" y="235204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Yêu cầu 1: Xác định ít nhất 5 rủi ro chính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Yêu cầu 2: lập bảng đánh giá rủi ro, gợi ý: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Khả năng xảy ra: thấp – trung bình – cao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Mức độ nghiêm trọng: Nhẹ - Trung bình – nặng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Mức độ rủi ro: đánh số (1-10)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Biện pháp có thể: thay đổi thiết kế, biện pháp kỹ thuật, tham vấn cộng đồng, đào tạo nhân sự, giám sát định kỳ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Xác định rủi ro ưu tiên &amp; đề xuất Kế hoạch hành động (ESAP)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191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E9565-F7BE-FFC5-F5F3-6072485C1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BC025B8-A573-9BDB-3AF0-ECED289C6E3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KHÁI NIỆM CHUNG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9228AC-2416-7A74-DD7D-F7884D8BEA80}"/>
              </a:ext>
            </a:extLst>
          </p:cNvPr>
          <p:cNvGrpSpPr/>
          <p:nvPr/>
        </p:nvGrpSpPr>
        <p:grpSpPr>
          <a:xfrm>
            <a:off x="1047805" y="1951946"/>
            <a:ext cx="10494621" cy="4778637"/>
            <a:chOff x="1656598" y="1424831"/>
            <a:chExt cx="9555640" cy="505092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3FBF39-835C-40DD-831A-EFE7AE573464}"/>
                </a:ext>
              </a:extLst>
            </p:cNvPr>
            <p:cNvSpPr/>
            <p:nvPr/>
          </p:nvSpPr>
          <p:spPr>
            <a:xfrm>
              <a:off x="1656598" y="4463899"/>
              <a:ext cx="3584899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514463" rIns="860891" bIns="108096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Phân tích phát thải khí nhà kính (KNK)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Khả năng chống chịu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Rủi ro vật lý &amp; chuyển đổi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DFE97B3-E7F6-458D-2ADB-2755C4DF595F}"/>
                </a:ext>
              </a:extLst>
            </p:cNvPr>
            <p:cNvSpPr/>
            <p:nvPr/>
          </p:nvSpPr>
          <p:spPr>
            <a:xfrm>
              <a:off x="7519102" y="1424831"/>
              <a:ext cx="3693136" cy="1792436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60891" tIns="108096" rIns="108096" bIns="514463" numCol="1" spcCol="1270" anchor="t" anchorCtr="0">
              <a:noAutofit/>
            </a:bodyPr>
            <a:lstStyle/>
            <a:p>
              <a:pPr marL="114300" marR="0" lvl="0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Phát thải khí (CO2, NOx) tiếng ồn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CTR, nước thải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Đa dạng sinh học, sử dụng đất, nước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49BEF01-4608-C3D3-B545-274E462BE111}"/>
                </a:ext>
              </a:extLst>
            </p:cNvPr>
            <p:cNvSpPr/>
            <p:nvPr/>
          </p:nvSpPr>
          <p:spPr>
            <a:xfrm>
              <a:off x="1656600" y="1558881"/>
              <a:ext cx="3693136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108096" rIns="860891" bIns="514463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Việc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làm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thu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nhập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Chuyển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giao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công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nghệ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Năng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lượng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sạch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giảm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phát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thải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Đóng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góp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cho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mục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tiêu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 PTBV (SDGs)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D819D4-B088-31BE-5467-8F9D660C9761}"/>
                </a:ext>
              </a:extLst>
            </p:cNvPr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4" tIns="843344" rIns="199136" bIns="199136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Tác động tích cực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16BB692-3649-F53C-0DBF-C03D5E532971}"/>
                </a:ext>
              </a:extLst>
            </p:cNvPr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843344" rIns="843344" bIns="199136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Tác động môi trường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40F5944-1CAA-75CD-D997-132141B2E824}"/>
                </a:ext>
              </a:extLst>
            </p:cNvPr>
            <p:cNvSpPr/>
            <p:nvPr/>
          </p:nvSpPr>
          <p:spPr>
            <a:xfrm rot="21600000">
              <a:off x="6299853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199136" rIns="843345" bIns="843344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Tác động xã hội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8031A0D-8172-BCFF-8236-C83995639BE9}"/>
                </a:ext>
              </a:extLst>
            </p:cNvPr>
            <p:cNvSpPr/>
            <p:nvPr/>
          </p:nvSpPr>
          <p:spPr>
            <a:xfrm rot="21600000">
              <a:off x="3998799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5" tIns="199136" rIns="199136" bIns="843344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Rủi ro khí hậu &amp; BĐKH</a:t>
              </a:r>
            </a:p>
          </p:txBody>
        </p:sp>
        <p:sp>
          <p:nvSpPr>
            <p:cNvPr id="19" name="Arrow: Circular 18">
              <a:extLst>
                <a:ext uri="{FF2B5EF4-FFF2-40B4-BE49-F238E27FC236}">
                  <a16:creationId xmlns:a16="http://schemas.microsoft.com/office/drawing/2014/main" id="{FA8AACF9-4C36-5148-E4D9-C80A277B848C}"/>
                </a:ext>
              </a:extLst>
            </p:cNvPr>
            <p:cNvSpPr/>
            <p:nvPr/>
          </p:nvSpPr>
          <p:spPr>
            <a:xfrm>
              <a:off x="5869358" y="3538753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0" name="Arrow: Circular 19">
              <a:extLst>
                <a:ext uri="{FF2B5EF4-FFF2-40B4-BE49-F238E27FC236}">
                  <a16:creationId xmlns:a16="http://schemas.microsoft.com/office/drawing/2014/main" id="{2243AE86-EBAD-64AD-3703-2D0483C27372}"/>
                </a:ext>
              </a:extLst>
            </p:cNvPr>
            <p:cNvSpPr/>
            <p:nvPr/>
          </p:nvSpPr>
          <p:spPr>
            <a:xfrm rot="10800000">
              <a:off x="5869358" y="3792732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661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B629C-8897-7A12-CF9E-19A5B5EA8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587A35F-4C7F-8170-6747-339E4EF019A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DE5163-EC1C-CF23-9C8B-5F73B2DF4567}"/>
              </a:ext>
            </a:extLst>
          </p:cNvPr>
          <p:cNvSpPr txBox="1"/>
          <p:nvPr/>
        </p:nvSpPr>
        <p:spPr>
          <a:xfrm>
            <a:off x="941166" y="2081721"/>
            <a:ext cx="104946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Cam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kết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chiến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lược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của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Tổ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chức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đối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với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phát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triển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bền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vững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Tiếp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cận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quản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lý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rủi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ro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khi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đánh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giá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hoạt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Tổ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chức</a:t>
            </a: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ACB203DD-F1C4-1DC0-3A63-791B13E0E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776431"/>
              </p:ext>
            </p:extLst>
          </p:nvPr>
        </p:nvGraphicFramePr>
        <p:xfrm>
          <a:off x="1289155" y="2789607"/>
          <a:ext cx="10146632" cy="3934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1344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90BDA-4452-09C4-10C2-7DF3F542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3D1928C-F6A2-CB11-F12F-65A95165AB8A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EF1DF9-D352-4407-B4EC-C2A5B29A7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72340"/>
              </p:ext>
            </p:extLst>
          </p:nvPr>
        </p:nvGraphicFramePr>
        <p:xfrm>
          <a:off x="294937" y="1967838"/>
          <a:ext cx="11537168" cy="4837226"/>
        </p:xfrm>
        <a:graphic>
          <a:graphicData uri="http://schemas.openxmlformats.org/drawingml/2006/table">
            <a:tbl>
              <a:tblPr/>
              <a:tblGrid>
                <a:gridCol w="1678348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22977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135843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7586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Tiêu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chuẩn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vi-VN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hoạt động </a:t>
                      </a:r>
                    </a:p>
                    <a:p>
                      <a:pPr algn="ctr"/>
                      <a:r>
                        <a:rPr lang="en-US" dirty="0"/>
                        <a:t>(Performance Standard)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Mô tả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Nhiệm vụ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275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PS1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giá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quản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lý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và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Tác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động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Môi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trường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–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Xã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hội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Đánh giá tích hợp, xác định tác động, rủi ro &amp; cơ hội  MT-XH của dự án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Tham vấn hiệu quả với cộng đồng địa phương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Quản lý hiệu suất MT-XH  của khách hàng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68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PS2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Lao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động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Điều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kiện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làm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việc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Đảm bảo tăng trưởng kinh tế đi đôi với bảo vệ quyền lợi cơ bản của NLĐ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211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PS3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Hiệu quả Tài nguyên &amp; Ngăn ngừa Ô nhiễm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Sử dụng hiệu quả tài nguyên &amp; kiểm soát ô nhiễm để giảm thiểu tác động môi trường &amp; BĐKH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8648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PS4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Sức khỏe, An toàn &amp; An ninh Cộng đồng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Giảm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thiểu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rủi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ro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về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an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toàn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sức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khỏe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&amp; an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ninh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thể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phát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sinh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từ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dự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án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tới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cộng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đồng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3089-A85D-7077-8788-275A3912D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371FC3E-80D6-A0DB-5553-A25A6024C95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570D8-E524-717D-84A3-4DDB377BD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51050"/>
              </p:ext>
            </p:extLst>
          </p:nvPr>
        </p:nvGraphicFramePr>
        <p:xfrm>
          <a:off x="141890" y="2059945"/>
          <a:ext cx="11715330" cy="4638760"/>
        </p:xfrm>
        <a:graphic>
          <a:graphicData uri="http://schemas.openxmlformats.org/drawingml/2006/table">
            <a:tbl>
              <a:tblPr/>
              <a:tblGrid>
                <a:gridCol w="1877635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5992995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80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Tiêu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chuẩn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vi-VN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hoạt động </a:t>
                      </a:r>
                    </a:p>
                    <a:p>
                      <a:pPr algn="ctr"/>
                      <a:r>
                        <a:rPr lang="en-US" dirty="0"/>
                        <a:t>(Performance Standard)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Mô tả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Nhiệm vụ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8191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PS5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 hồi đất &amp; Tái định cư Bất khả kháng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Tác động tiêu cực đến cộng đồng từ việc thu hồi đất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Nguy cơ rủi ro tiền ẩn: nghèo đói kéo dài, hệ lụy kinh tế - xã hội 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981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PS6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Bảo tồn đa dạng sinh học &amp; Quản lý Bền vững TNTN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Bảo vệ đa dạng sinh học, duy trì dịch vụ HST &amp; quản lý bền vững TNTN là yếu tố cốt lõi của PTBV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Mối liên hệ giữa đa dạng SH &amp; dịch vụ hệ sinh thái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6287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PS7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Các Dân tộc bản địa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Tôn trọng quyền, văn hóa &amp; sinh kế của người dân bản địa, thúc đẩy sự tham gia &amp; phân chia lợi ích công bằng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  <a:tr h="73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PS8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 sản văn hóa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Bảo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vệ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di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sản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văn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hóa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khỏi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các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tác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động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tiêu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cực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và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đảm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bảo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chia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sẻ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công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bằng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lợi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ích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từ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việc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sử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dụng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di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sản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vào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dự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án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296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8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06FAD-87C4-9AB1-9689-F9CAB329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14299A8-7635-B749-7807-9A2ED4DF4C1E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TUÂN THỦ PHÁP LUẬT VIỆT NAM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2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5976</Words>
  <Application>Microsoft Office PowerPoint</Application>
  <PresentationFormat>Widescreen</PresentationFormat>
  <Paragraphs>592</Paragraphs>
  <Slides>47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Aptos</vt:lpstr>
      <vt:lpstr>Arial</vt:lpstr>
      <vt:lpstr>Calibri</vt:lpstr>
      <vt:lpstr>Cambria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Lan Cao</cp:lastModifiedBy>
  <cp:revision>22</cp:revision>
  <dcterms:created xsi:type="dcterms:W3CDTF">2024-10-28T02:26:51Z</dcterms:created>
  <dcterms:modified xsi:type="dcterms:W3CDTF">2025-12-26T06:57:44Z</dcterms:modified>
</cp:coreProperties>
</file>